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6"/>
  </p:notesMasterIdLst>
  <p:sldIdLst>
    <p:sldId id="257" r:id="rId3"/>
    <p:sldId id="256" r:id="rId4"/>
    <p:sldId id="388" r:id="rId5"/>
    <p:sldId id="385" r:id="rId6"/>
    <p:sldId id="400" r:id="rId7"/>
    <p:sldId id="441" r:id="rId8"/>
    <p:sldId id="399" r:id="rId9"/>
    <p:sldId id="391" r:id="rId10"/>
    <p:sldId id="393" r:id="rId11"/>
    <p:sldId id="304" r:id="rId12"/>
    <p:sldId id="402" r:id="rId13"/>
    <p:sldId id="283" r:id="rId14"/>
    <p:sldId id="395" r:id="rId15"/>
    <p:sldId id="293" r:id="rId16"/>
    <p:sldId id="294" r:id="rId17"/>
    <p:sldId id="295" r:id="rId18"/>
    <p:sldId id="443" r:id="rId19"/>
    <p:sldId id="442" r:id="rId20"/>
    <p:sldId id="448" r:id="rId21"/>
    <p:sldId id="299" r:id="rId22"/>
    <p:sldId id="288" r:id="rId23"/>
    <p:sldId id="377" r:id="rId24"/>
    <p:sldId id="378" r:id="rId25"/>
    <p:sldId id="376" r:id="rId26"/>
    <p:sldId id="291" r:id="rId27"/>
    <p:sldId id="424" r:id="rId28"/>
    <p:sldId id="425" r:id="rId29"/>
    <p:sldId id="426" r:id="rId30"/>
    <p:sldId id="427" r:id="rId31"/>
    <p:sldId id="428" r:id="rId32"/>
    <p:sldId id="396" r:id="rId33"/>
    <p:sldId id="401" r:id="rId34"/>
    <p:sldId id="398" r:id="rId35"/>
    <p:sldId id="392" r:id="rId36"/>
    <p:sldId id="386" r:id="rId37"/>
    <p:sldId id="389" r:id="rId38"/>
    <p:sldId id="381" r:id="rId39"/>
    <p:sldId id="438" r:id="rId40"/>
    <p:sldId id="440" r:id="rId41"/>
    <p:sldId id="449" r:id="rId42"/>
    <p:sldId id="261" r:id="rId43"/>
    <p:sldId id="450" r:id="rId44"/>
    <p:sldId id="371" r:id="rId45"/>
    <p:sldId id="432" r:id="rId46"/>
    <p:sldId id="272" r:id="rId47"/>
    <p:sldId id="420" r:id="rId48"/>
    <p:sldId id="434" r:id="rId49"/>
    <p:sldId id="446" r:id="rId50"/>
    <p:sldId id="433" r:id="rId51"/>
    <p:sldId id="447" r:id="rId52"/>
    <p:sldId id="435" r:id="rId53"/>
    <p:sldId id="436" r:id="rId54"/>
    <p:sldId id="444" r:id="rId55"/>
    <p:sldId id="421" r:id="rId56"/>
    <p:sldId id="445" r:id="rId57"/>
    <p:sldId id="429" r:id="rId58"/>
    <p:sldId id="430" r:id="rId59"/>
    <p:sldId id="453" r:id="rId60"/>
    <p:sldId id="273" r:id="rId61"/>
    <p:sldId id="328" r:id="rId62"/>
    <p:sldId id="374" r:id="rId63"/>
    <p:sldId id="361" r:id="rId64"/>
    <p:sldId id="277" r:id="rId65"/>
    <p:sldId id="274" r:id="rId66"/>
    <p:sldId id="275" r:id="rId67"/>
    <p:sldId id="276" r:id="rId68"/>
    <p:sldId id="278" r:id="rId69"/>
    <p:sldId id="379" r:id="rId70"/>
    <p:sldId id="410" r:id="rId71"/>
    <p:sldId id="262" r:id="rId72"/>
    <p:sldId id="404" r:id="rId73"/>
    <p:sldId id="465" r:id="rId74"/>
    <p:sldId id="403" r:id="rId75"/>
  </p:sldIdLst>
  <p:sldSz cx="18288000" cy="10287000"/>
  <p:notesSz cx="6858000" cy="9144000"/>
  <p:embeddedFontLst>
    <p:embeddedFont>
      <p:font typeface="Assistant Regular" panose="020B0604020202020204" charset="-79"/>
      <p:regular r:id="rId77"/>
    </p:embeddedFont>
    <p:embeddedFont>
      <p:font typeface="Comic Sans MS" panose="030F0702030302020204" pitchFamily="66" charset="0"/>
      <p:regular r:id="rId78"/>
      <p:bold r:id="rId79"/>
      <p:italic r:id="rId80"/>
      <p:boldItalic r:id="rId81"/>
    </p:embeddedFont>
    <p:embeddedFont>
      <p:font typeface="Halant Medium" panose="020B0604020202020204" charset="0"/>
      <p:regular r:id="rId82"/>
    </p:embeddedFont>
    <p:embeddedFont>
      <p:font typeface="Halant Medium Bold" panose="020B0604020202020204" charset="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22" autoAdjust="0"/>
  </p:normalViewPr>
  <p:slideViewPr>
    <p:cSldViewPr>
      <p:cViewPr varScale="1">
        <p:scale>
          <a:sx n="46" d="100"/>
          <a:sy n="46" d="100"/>
        </p:scale>
        <p:origin x="90" y="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3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4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93348-0E5F-46CA-A54E-21A544FA8D63}" type="datetimeFigureOut">
              <a:rPr lang="en-AU" smtClean="0"/>
              <a:t>30/11/2025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F66C0-916A-4277-A55A-9B407029C0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404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BDB5C3-AA39-9449-A866-85F6E985B54A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2017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102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BB759D9-DF87-4F4C-A479-B0633B937B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22F71-B8F9-8548-82BB-40729830BC2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D012FBCE-C717-9F44-B84F-51467C8852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393D89F-0979-FA4D-90E2-0D39E59FE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988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FF26AA3-0CEC-7D42-AD77-6EC13BBD0282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33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53C2BF-83CB-BB43-96F7-B140C640F3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DD58F-89EF-5246-B25B-45268505B0A2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B2C0CC14-17E6-E844-A55F-CAC57FC8671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A42CDDF-1060-B942-8D57-0D254F658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072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CA59B1-854D-A14E-8384-93AC66BF7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23442-6603-8A4D-BB1D-C1B8556343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C230938F-0063-B748-9092-3043D22036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DAEFF2D-6C9E-F34E-BD46-C158F53DCF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39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448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66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4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987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28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900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544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72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33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06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B7EF6-A983-FE4C-9178-E739FBB5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B2F0-BFFA-CA4C-A0A9-21225A67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5DBC0-2A21-A244-B67F-EED297EAF5A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F3ED44-F328-4646-8868-716C820B8E0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1741FE-7D60-D540-917A-0908A83AA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DBAB603-70E0-B740-8A5A-DF9B8B2C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57B100-551F-7D4B-A10B-AE2E8F7F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fld id="{733ED175-ECE1-7A4F-B842-3228F25B0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655345"/>
      </p:ext>
    </p:extLst>
  </p:cSld>
  <p:clrMapOvr>
    <a:masterClrMapping/>
  </p:clrMapOvr>
  <p:transition spd="slow" advClick="0" advTm="5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8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6858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ct val="20000"/>
        </a:spcBef>
        <a:buFont typeface="Arial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1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13.sv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13.sv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1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66E9035-4BA6-43F6-BB72-7F256ABA9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98533"/>
            <a:ext cx="6863598" cy="69292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198371-274C-4755-8A46-FC486CE7A84A}"/>
              </a:ext>
            </a:extLst>
          </p:cNvPr>
          <p:cNvSpPr/>
          <p:nvPr/>
        </p:nvSpPr>
        <p:spPr>
          <a:xfrm>
            <a:off x="10221856" y="2742416"/>
            <a:ext cx="6863598" cy="692927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73E397-9331-416A-850E-6722FA929D64}"/>
              </a:ext>
            </a:extLst>
          </p:cNvPr>
          <p:cNvSpPr txBox="1"/>
          <p:nvPr/>
        </p:nvSpPr>
        <p:spPr>
          <a:xfrm>
            <a:off x="9996055" y="3390900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‘to assist</a:t>
            </a:r>
          </a:p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planet</a:t>
            </a:r>
            <a:r>
              <a:rPr lang="en-AU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’</a:t>
            </a:r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s return</a:t>
            </a:r>
          </a:p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to harmony and balance</a:t>
            </a:r>
          </a:p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through ethical</a:t>
            </a:r>
          </a:p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Technologies</a:t>
            </a:r>
            <a:r>
              <a:rPr lang="en-AU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’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-tesla">
            <a:hlinkClick r:id="" action="ppaction://media"/>
            <a:extLst>
              <a:ext uri="{FF2B5EF4-FFF2-40B4-BE49-F238E27FC236}">
                <a16:creationId xmlns:a16="http://schemas.microsoft.com/office/drawing/2014/main" id="{C902B43D-B14B-4A3E-8223-0E0781E610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42900"/>
            <a:ext cx="11658600" cy="874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7932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4919D-F8A4-4FDB-9E9A-CC2AF78BD9F2}"/>
              </a:ext>
            </a:extLst>
          </p:cNvPr>
          <p:cNvSpPr/>
          <p:nvPr/>
        </p:nvSpPr>
        <p:spPr>
          <a:xfrm>
            <a:off x="813802" y="564751"/>
            <a:ext cx="16660396" cy="915749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084423" y="713867"/>
            <a:ext cx="16660395" cy="3703355"/>
            <a:chOff x="-3259840" y="-407191"/>
            <a:chExt cx="24244044" cy="3364318"/>
          </a:xfrm>
        </p:grpSpPr>
        <p:sp>
          <p:nvSpPr>
            <p:cNvPr id="19" name="TextBox 19"/>
            <p:cNvSpPr txBox="1"/>
            <p:nvPr/>
          </p:nvSpPr>
          <p:spPr>
            <a:xfrm>
              <a:off x="-3259840" y="-407191"/>
              <a:ext cx="24244044" cy="10135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endParaRPr lang="en-US" sz="55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277454"/>
              <a:ext cx="16170806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endParaRPr lang="en-US" sz="3500" spc="-35" dirty="0">
                <a:solidFill>
                  <a:srgbClr val="103779"/>
                </a:solidFill>
                <a:latin typeface="Halant Medium"/>
              </a:endParaRPr>
            </a:p>
          </p:txBody>
        </p:sp>
      </p:grpSp>
      <p:pic>
        <p:nvPicPr>
          <p:cNvPr id="6" name="Picture 5" descr="A picture containing nature, blue&#10;&#10;Description automatically generated">
            <a:extLst>
              <a:ext uri="{FF2B5EF4-FFF2-40B4-BE49-F238E27FC236}">
                <a16:creationId xmlns:a16="http://schemas.microsoft.com/office/drawing/2014/main" id="{3A3D7420-0575-41A0-BEBF-1F9E18FE9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92" y="406661"/>
            <a:ext cx="11112502" cy="93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2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4919D-F8A4-4FDB-9E9A-CC2AF78BD9F2}"/>
              </a:ext>
            </a:extLst>
          </p:cNvPr>
          <p:cNvSpPr/>
          <p:nvPr/>
        </p:nvSpPr>
        <p:spPr>
          <a:xfrm>
            <a:off x="813802" y="564751"/>
            <a:ext cx="16660396" cy="915749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084423" y="713867"/>
            <a:ext cx="16660395" cy="8321509"/>
            <a:chOff x="-3259840" y="-407191"/>
            <a:chExt cx="24244044" cy="7559687"/>
          </a:xfrm>
        </p:grpSpPr>
        <p:sp>
          <p:nvSpPr>
            <p:cNvPr id="19" name="TextBox 19"/>
            <p:cNvSpPr txBox="1"/>
            <p:nvPr/>
          </p:nvSpPr>
          <p:spPr>
            <a:xfrm>
              <a:off x="-3259840" y="-407191"/>
              <a:ext cx="24244044" cy="7559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Geopathic stress – above and below ground</a:t>
              </a:r>
            </a:p>
            <a:p>
              <a:pPr algn="ctr">
                <a:lnSpc>
                  <a:spcPts val="9350"/>
                </a:lnSpc>
              </a:pPr>
              <a:r>
                <a:rPr lang="en-US" sz="4400" dirty="0" err="1">
                  <a:solidFill>
                    <a:srgbClr val="103779"/>
                  </a:solidFill>
                  <a:latin typeface="Halant Medium Bold"/>
                </a:rPr>
                <a:t>Geopathy</a:t>
              </a:r>
              <a:r>
                <a:rPr lang="en-US" sz="4400" dirty="0">
                  <a:solidFill>
                    <a:srgbClr val="103779"/>
                  </a:solidFill>
                  <a:latin typeface="Halant Medium Bold"/>
                </a:rPr>
                <a:t> is the scientific theory that links the earth’s inherent radiation with the health of humans, plants and animals.</a:t>
              </a:r>
            </a:p>
            <a:p>
              <a:pPr algn="ctr">
                <a:lnSpc>
                  <a:spcPts val="9350"/>
                </a:lnSpc>
              </a:pPr>
              <a:r>
                <a:rPr lang="en-US" sz="4800" dirty="0">
                  <a:solidFill>
                    <a:srgbClr val="103779"/>
                  </a:solidFill>
                  <a:latin typeface="Halant Medium Bold"/>
                </a:rPr>
                <a:t>geo=earth         pathic=disease</a:t>
              </a:r>
            </a:p>
            <a:p>
              <a:pPr algn="ctr">
                <a:lnSpc>
                  <a:spcPts val="9350"/>
                </a:lnSpc>
              </a:pPr>
              <a:r>
                <a:rPr lang="en-US" sz="4800" dirty="0">
                  <a:solidFill>
                    <a:srgbClr val="103779"/>
                  </a:solidFill>
                  <a:latin typeface="Halant Medium Bold"/>
                </a:rPr>
                <a:t>We now have another form of geopathic stress, specifically caused by the invention of electricity.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277454"/>
              <a:ext cx="16170806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endParaRPr lang="en-US" sz="3500" spc="-35" dirty="0">
                <a:solidFill>
                  <a:srgbClr val="103779"/>
                </a:solidFill>
                <a:latin typeface="Halant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235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Underground Geopathic Stress</a:t>
            </a:r>
          </a:p>
        </p:txBody>
      </p:sp>
    </p:spTree>
    <p:extLst>
      <p:ext uri="{BB962C8B-B14F-4D97-AF65-F5344CB8AC3E}">
        <p14:creationId xmlns:p14="http://schemas.microsoft.com/office/powerpoint/2010/main" val="88992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Underground Geopathic Stress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6A1223CF-1AC6-49CE-BFFC-4CB80F206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51" y="2561290"/>
            <a:ext cx="6160601" cy="5164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1427B7-22D9-4C3D-AC13-4F6A800D4E75}"/>
              </a:ext>
            </a:extLst>
          </p:cNvPr>
          <p:cNvSpPr txBox="1"/>
          <p:nvPr/>
        </p:nvSpPr>
        <p:spPr>
          <a:xfrm>
            <a:off x="2143990" y="7725709"/>
            <a:ext cx="1500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ley lines</a:t>
            </a:r>
          </a:p>
        </p:txBody>
      </p:sp>
    </p:spTree>
    <p:extLst>
      <p:ext uri="{BB962C8B-B14F-4D97-AF65-F5344CB8AC3E}">
        <p14:creationId xmlns:p14="http://schemas.microsoft.com/office/powerpoint/2010/main" val="11459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Underground Geopathic Stress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6A1223CF-1AC6-49CE-BFFC-4CB80F206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4" y="2561290"/>
            <a:ext cx="6160601" cy="516441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AE0CABA-4CCD-4127-BA6A-86631C915E63}"/>
              </a:ext>
            </a:extLst>
          </p:cNvPr>
          <p:cNvSpPr/>
          <p:nvPr/>
        </p:nvSpPr>
        <p:spPr>
          <a:xfrm>
            <a:off x="7145051" y="3162300"/>
            <a:ext cx="4455100" cy="4320901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ctr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FD94B4-4261-4A55-9EB2-BDA43403058F}"/>
              </a:ext>
            </a:extLst>
          </p:cNvPr>
          <p:cNvSpPr txBox="1"/>
          <p:nvPr/>
        </p:nvSpPr>
        <p:spPr>
          <a:xfrm>
            <a:off x="2143990" y="7725709"/>
            <a:ext cx="1500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ley lines   artesian water </a:t>
            </a:r>
          </a:p>
        </p:txBody>
      </p:sp>
    </p:spTree>
    <p:extLst>
      <p:ext uri="{BB962C8B-B14F-4D97-AF65-F5344CB8AC3E}">
        <p14:creationId xmlns:p14="http://schemas.microsoft.com/office/powerpoint/2010/main" val="4257058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Underground Geopathic Stress</a:t>
            </a:r>
          </a:p>
        </p:txBody>
      </p:sp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6A1223CF-1AC6-49CE-BFFC-4CB80F206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64" y="2628900"/>
            <a:ext cx="6160601" cy="527605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AE0CABA-4CCD-4127-BA6A-86631C915E63}"/>
              </a:ext>
            </a:extLst>
          </p:cNvPr>
          <p:cNvSpPr/>
          <p:nvPr/>
        </p:nvSpPr>
        <p:spPr>
          <a:xfrm>
            <a:off x="7145051" y="3162300"/>
            <a:ext cx="4455100" cy="4320901"/>
          </a:xfrm>
          <a:prstGeom prst="ellipse">
            <a:avLst/>
          </a:prstGeom>
          <a:blipFill dpi="0" rotWithShape="1">
            <a:blip r:embed="rId6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0760E49-DFA0-4DB5-9AFF-3CA8B9F5C097}"/>
              </a:ext>
            </a:extLst>
          </p:cNvPr>
          <p:cNvSpPr/>
          <p:nvPr/>
        </p:nvSpPr>
        <p:spPr>
          <a:xfrm>
            <a:off x="12662955" y="3162300"/>
            <a:ext cx="4455101" cy="4411863"/>
          </a:xfrm>
          <a:prstGeom prst="ellipse">
            <a:avLst/>
          </a:prstGeom>
          <a:blipFill>
            <a:blip r:embed="rId7"/>
            <a:stretch>
              <a:fillRect l="-32018" t="-31725" r="-32018" b="-317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C0D57-51DE-4C7C-B18A-8982EC76F0E3}"/>
              </a:ext>
            </a:extLst>
          </p:cNvPr>
          <p:cNvSpPr txBox="1"/>
          <p:nvPr/>
        </p:nvSpPr>
        <p:spPr>
          <a:xfrm>
            <a:off x="2143990" y="7725709"/>
            <a:ext cx="1591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ley lines   artesian water   dry faults </a:t>
            </a:r>
          </a:p>
        </p:txBody>
      </p:sp>
    </p:spTree>
    <p:extLst>
      <p:ext uri="{BB962C8B-B14F-4D97-AF65-F5344CB8AC3E}">
        <p14:creationId xmlns:p14="http://schemas.microsoft.com/office/powerpoint/2010/main" val="130570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Underground Geopathic Stress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0CABA-4CCD-4127-BA6A-86631C915E63}"/>
              </a:ext>
            </a:extLst>
          </p:cNvPr>
          <p:cNvSpPr/>
          <p:nvPr/>
        </p:nvSpPr>
        <p:spPr>
          <a:xfrm>
            <a:off x="7145051" y="3162300"/>
            <a:ext cx="4455100" cy="4320901"/>
          </a:xfrm>
          <a:prstGeom prst="ellipse">
            <a:avLst/>
          </a:prstGeom>
          <a:blipFill dpi="0" rotWithShape="1">
            <a:blip r:embed="rId5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C0D57-51DE-4C7C-B18A-8982EC76F0E3}"/>
              </a:ext>
            </a:extLst>
          </p:cNvPr>
          <p:cNvSpPr txBox="1"/>
          <p:nvPr/>
        </p:nvSpPr>
        <p:spPr>
          <a:xfrm>
            <a:off x="2143990" y="7725709"/>
            <a:ext cx="15915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                 artesian water</a:t>
            </a:r>
          </a:p>
        </p:txBody>
      </p:sp>
    </p:spTree>
    <p:extLst>
      <p:ext uri="{BB962C8B-B14F-4D97-AF65-F5344CB8AC3E}">
        <p14:creationId xmlns:p14="http://schemas.microsoft.com/office/powerpoint/2010/main" val="952910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6327DF-84B1-43E8-A68E-5304918213D2}"/>
              </a:ext>
            </a:extLst>
          </p:cNvPr>
          <p:cNvSpPr txBox="1"/>
          <p:nvPr/>
        </p:nvSpPr>
        <p:spPr>
          <a:xfrm>
            <a:off x="2286000" y="3816155"/>
            <a:ext cx="1417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  <a:r>
              <a:rPr lang="ja-JP" alt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“</a:t>
            </a:r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electricity I have invented will prove to be one of the most dangerous things on Earth to man...</a:t>
            </a:r>
            <a:r>
              <a:rPr lang="ja-JP" alt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”</a:t>
            </a:r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0419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32018" t="-31725" r="-32018" b="-3172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1676401" y="955290"/>
            <a:ext cx="157075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8500" dirty="0">
                <a:solidFill>
                  <a:srgbClr val="1F497D"/>
                </a:solidFill>
                <a:latin typeface="Halant Medium Bold" panose="020B0604020202020204" charset="0"/>
                <a:cs typeface="Halant Medium Bold" panose="020B0604020202020204" charset="0"/>
              </a:rPr>
              <a:t>Above Ground</a:t>
            </a: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 Geopathic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427B7-22D9-4C3D-AC13-4F6A800D4E75}"/>
              </a:ext>
            </a:extLst>
          </p:cNvPr>
          <p:cNvSpPr txBox="1"/>
          <p:nvPr/>
        </p:nvSpPr>
        <p:spPr>
          <a:xfrm>
            <a:off x="2029692" y="3875212"/>
            <a:ext cx="150010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EMF – electromagnetic fields</a:t>
            </a:r>
          </a:p>
          <a:p>
            <a:endParaRPr lang="en-AU" sz="72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pPr algn="ctr"/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EMR – electromagnetic radiation </a:t>
            </a:r>
          </a:p>
        </p:txBody>
      </p:sp>
    </p:spTree>
    <p:extLst>
      <p:ext uri="{BB962C8B-B14F-4D97-AF65-F5344CB8AC3E}">
        <p14:creationId xmlns:p14="http://schemas.microsoft.com/office/powerpoint/2010/main" val="2108485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5086349" y="1726253"/>
            <a:ext cx="8115300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Disclaimer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EA8738E-820E-44FB-85BC-3F356063107E}"/>
              </a:ext>
            </a:extLst>
          </p:cNvPr>
          <p:cNvSpPr txBox="1"/>
          <p:nvPr/>
        </p:nvSpPr>
        <p:spPr>
          <a:xfrm>
            <a:off x="1600200" y="2324100"/>
            <a:ext cx="15544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i="0" u="none" strike="noStrike" dirty="0">
              <a:solidFill>
                <a:schemeClr val="tx2"/>
              </a:solidFill>
              <a:effectLst/>
              <a:latin typeface="YADK36tItIs 0"/>
            </a:endParaRPr>
          </a:p>
          <a:p>
            <a:pPr algn="ctr"/>
            <a:r>
              <a:rPr lang="en-US" sz="4000" b="1" i="0" u="none" strike="noStrike" dirty="0">
                <a:solidFill>
                  <a:schemeClr val="tx2"/>
                </a:solidFill>
                <a:effectLst/>
                <a:latin typeface="YADK36tItIs 0"/>
              </a:rPr>
              <a:t>The information in this presentation does not take the place of professional or medical advice.</a:t>
            </a:r>
            <a:endParaRPr lang="en-US" sz="4000" dirty="0">
              <a:solidFill>
                <a:schemeClr val="tx2"/>
              </a:solidFill>
              <a:effectLst/>
              <a:latin typeface="YADK36tItIs 0"/>
            </a:endParaRPr>
          </a:p>
          <a:p>
            <a:pPr algn="ctr"/>
            <a:r>
              <a:rPr lang="en-US" sz="4000" b="1" i="0" u="none" strike="noStrike" dirty="0">
                <a:solidFill>
                  <a:schemeClr val="tx2"/>
                </a:solidFill>
                <a:effectLst/>
                <a:latin typeface="YADK36tItIs 0"/>
              </a:rPr>
              <a:t>Do not use our information to diagnose, treat, cure or prevent any disease for therapeutic purposes, or as a substitute for the advice of a health professional.</a:t>
            </a:r>
            <a:endParaRPr lang="en-US" sz="4000" dirty="0">
              <a:solidFill>
                <a:schemeClr val="tx2"/>
              </a:solidFill>
              <a:effectLst/>
              <a:latin typeface="YADK36tItIs 0"/>
            </a:endParaRPr>
          </a:p>
          <a:p>
            <a:pPr algn="ctr"/>
            <a:r>
              <a:rPr lang="en-US" sz="4000" b="1" i="0" u="none" strike="noStrike" dirty="0">
                <a:solidFill>
                  <a:schemeClr val="tx2"/>
                </a:solidFill>
                <a:effectLst/>
                <a:latin typeface="YADK36tItIs 0"/>
              </a:rPr>
              <a:t>We do not accept any liability for any injury, loss or damage caused by use of the information provided today.</a:t>
            </a:r>
            <a:endParaRPr lang="en-US" sz="4000" dirty="0">
              <a:solidFill>
                <a:schemeClr val="tx2"/>
              </a:solidFill>
              <a:effectLst/>
              <a:latin typeface="YADK36tItIs 0"/>
            </a:endParaRPr>
          </a:p>
          <a:p>
            <a:pPr algn="ctr"/>
            <a:r>
              <a:rPr lang="en-US" sz="4000" b="1" i="0" u="none" strike="noStrike" dirty="0">
                <a:solidFill>
                  <a:schemeClr val="tx2"/>
                </a:solidFill>
                <a:effectLst/>
                <a:latin typeface="YADK36tItIs 0"/>
              </a:rPr>
              <a:t>The information may include the views or recommendations of third parties and does not necessarily reflect the views of Tesla's Innovational Technologies.</a:t>
            </a:r>
            <a:endParaRPr lang="en-US" sz="4000" dirty="0">
              <a:solidFill>
                <a:schemeClr val="tx2"/>
              </a:solidFill>
              <a:effectLst/>
              <a:latin typeface="YADK36tItIs 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562331" y="4953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5B83821-542D-4F3D-9FC7-F494AC0E8B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78" y="1248572"/>
            <a:ext cx="12128105" cy="77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16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562331" y="4953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08AF4-9497-459C-8647-80B1172080AA}"/>
              </a:ext>
            </a:extLst>
          </p:cNvPr>
          <p:cNvSpPr txBox="1"/>
          <p:nvPr/>
        </p:nvSpPr>
        <p:spPr>
          <a:xfrm>
            <a:off x="1600200" y="1299477"/>
            <a:ext cx="156591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Above ground Geopathic Stress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1858D-ED33-4E78-AC53-6F867F53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9726" b="10527"/>
          <a:stretch>
            <a:fillRect/>
          </a:stretch>
        </p:blipFill>
        <p:spPr bwMode="auto">
          <a:xfrm>
            <a:off x="2133600" y="2891269"/>
            <a:ext cx="3002974" cy="45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2FCE72-C2D6-4433-B7D6-5E1A8BF7FF70}"/>
              </a:ext>
            </a:extLst>
          </p:cNvPr>
          <p:cNvSpPr txBox="1"/>
          <p:nvPr/>
        </p:nvSpPr>
        <p:spPr>
          <a:xfrm>
            <a:off x="1028700" y="7725709"/>
            <a:ext cx="16116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 towers</a:t>
            </a:r>
          </a:p>
        </p:txBody>
      </p:sp>
    </p:spTree>
    <p:extLst>
      <p:ext uri="{BB962C8B-B14F-4D97-AF65-F5344CB8AC3E}">
        <p14:creationId xmlns:p14="http://schemas.microsoft.com/office/powerpoint/2010/main" val="3249726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562331" y="4953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08AF4-9497-459C-8647-80B1172080AA}"/>
              </a:ext>
            </a:extLst>
          </p:cNvPr>
          <p:cNvSpPr txBox="1"/>
          <p:nvPr/>
        </p:nvSpPr>
        <p:spPr>
          <a:xfrm>
            <a:off x="1600200" y="1299477"/>
            <a:ext cx="156591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Above ground Geopathic Stress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1858D-ED33-4E78-AC53-6F867F53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9726" b="10527"/>
          <a:stretch>
            <a:fillRect/>
          </a:stretch>
        </p:blipFill>
        <p:spPr bwMode="auto">
          <a:xfrm>
            <a:off x="2133600" y="2891269"/>
            <a:ext cx="3002974" cy="45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2FCE72-C2D6-4433-B7D6-5E1A8BF7FF70}"/>
              </a:ext>
            </a:extLst>
          </p:cNvPr>
          <p:cNvSpPr txBox="1"/>
          <p:nvPr/>
        </p:nvSpPr>
        <p:spPr>
          <a:xfrm>
            <a:off x="1028700" y="7725709"/>
            <a:ext cx="16116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 towers   power lines</a:t>
            </a:r>
          </a:p>
        </p:txBody>
      </p:sp>
      <p:pic>
        <p:nvPicPr>
          <p:cNvPr id="10" name="Picture 2" descr="lights under power lines">
            <a:extLst>
              <a:ext uri="{FF2B5EF4-FFF2-40B4-BE49-F238E27FC236}">
                <a16:creationId xmlns:a16="http://schemas.microsoft.com/office/drawing/2014/main" id="{132762DD-9F7A-4A9A-9BB0-C7C77C1F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13885" r="22881" b="50914"/>
          <a:stretch>
            <a:fillRect/>
          </a:stretch>
        </p:blipFill>
        <p:spPr bwMode="auto">
          <a:xfrm>
            <a:off x="6622750" y="2891269"/>
            <a:ext cx="4328963" cy="45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37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562331" y="4953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B08AF4-9497-459C-8647-80B1172080AA}"/>
              </a:ext>
            </a:extLst>
          </p:cNvPr>
          <p:cNvSpPr txBox="1"/>
          <p:nvPr/>
        </p:nvSpPr>
        <p:spPr>
          <a:xfrm>
            <a:off x="1600200" y="1299477"/>
            <a:ext cx="156591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Above ground Geopathic Stress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1858D-ED33-4E78-AC53-6F867F53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9" r="9726" b="10527"/>
          <a:stretch>
            <a:fillRect/>
          </a:stretch>
        </p:blipFill>
        <p:spPr bwMode="auto">
          <a:xfrm>
            <a:off x="2133600" y="2891269"/>
            <a:ext cx="3002974" cy="45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2FCE72-C2D6-4433-B7D6-5E1A8BF7FF70}"/>
              </a:ext>
            </a:extLst>
          </p:cNvPr>
          <p:cNvSpPr txBox="1"/>
          <p:nvPr/>
        </p:nvSpPr>
        <p:spPr>
          <a:xfrm>
            <a:off x="1028700" y="7725709"/>
            <a:ext cx="161162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6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 towers   power lines        transport </a:t>
            </a:r>
          </a:p>
        </p:txBody>
      </p:sp>
      <p:pic>
        <p:nvPicPr>
          <p:cNvPr id="10" name="Picture 2" descr="lights under power lines">
            <a:extLst>
              <a:ext uri="{FF2B5EF4-FFF2-40B4-BE49-F238E27FC236}">
                <a16:creationId xmlns:a16="http://schemas.microsoft.com/office/drawing/2014/main" id="{132762DD-9F7A-4A9A-9BB0-C7C77C1F9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8" t="13885" r="22881" b="50914"/>
          <a:stretch>
            <a:fillRect/>
          </a:stretch>
        </p:blipFill>
        <p:spPr bwMode="auto">
          <a:xfrm>
            <a:off x="6703832" y="2891269"/>
            <a:ext cx="4328963" cy="450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sky, way, scene&#10;&#10;Description automatically generated">
            <a:extLst>
              <a:ext uri="{FF2B5EF4-FFF2-40B4-BE49-F238E27FC236}">
                <a16:creationId xmlns:a16="http://schemas.microsoft.com/office/drawing/2014/main" id="{84B5EF05-7CF6-4D54-940A-89C0237879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8" t="21305" r="19467" b="18407"/>
          <a:stretch/>
        </p:blipFill>
        <p:spPr>
          <a:xfrm>
            <a:off x="12230813" y="2891269"/>
            <a:ext cx="4536041" cy="450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6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32018" t="-31725" r="-32018" b="-31725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1676401" y="955290"/>
            <a:ext cx="1570759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8500" dirty="0">
                <a:solidFill>
                  <a:srgbClr val="1F497D"/>
                </a:solidFill>
                <a:latin typeface="Halant Medium Bold" panose="020B0604020202020204" charset="0"/>
                <a:cs typeface="Halant Medium Bold" panose="020B0604020202020204" charset="0"/>
              </a:rPr>
              <a:t>Above Ground</a:t>
            </a:r>
            <a:r>
              <a:rPr kumimoji="0" lang="en-AU" sz="8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alant Medium Bold" panose="020B0604020202020204" charset="0"/>
                <a:ea typeface="+mn-ea"/>
                <a:cs typeface="Halant Medium Bold" panose="020B0604020202020204" charset="0"/>
              </a:rPr>
              <a:t> Geopathic Stress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427B7-22D9-4C3D-AC13-4F6A800D4E75}"/>
              </a:ext>
            </a:extLst>
          </p:cNvPr>
          <p:cNvSpPr txBox="1"/>
          <p:nvPr/>
        </p:nvSpPr>
        <p:spPr>
          <a:xfrm>
            <a:off x="2143990" y="7725709"/>
            <a:ext cx="1500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our homes, our offices, our devices </a:t>
            </a:r>
          </a:p>
        </p:txBody>
      </p:sp>
      <p:pic>
        <p:nvPicPr>
          <p:cNvPr id="10" name="Picture 9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F1CA3866-864E-4ED2-8139-3061A2486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52" y="2195463"/>
            <a:ext cx="6477000" cy="5429655"/>
          </a:xfrm>
          <a:prstGeom prst="rect">
            <a:avLst/>
          </a:prstGeom>
        </p:spPr>
      </p:pic>
      <p:pic>
        <p:nvPicPr>
          <p:cNvPr id="14" name="Picture 13" descr="A picture containing dark&#10;&#10;Description automatically generated">
            <a:extLst>
              <a:ext uri="{FF2B5EF4-FFF2-40B4-BE49-F238E27FC236}">
                <a16:creationId xmlns:a16="http://schemas.microsoft.com/office/drawing/2014/main" id="{B624FFD7-A653-40A3-A40E-1F22D56655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9" t="16803" r="21613" b="15592"/>
          <a:stretch/>
        </p:blipFill>
        <p:spPr>
          <a:xfrm>
            <a:off x="1330052" y="2450835"/>
            <a:ext cx="5029200" cy="5073692"/>
          </a:xfrm>
          <a:prstGeom prst="rect">
            <a:avLst/>
          </a:prstGeom>
        </p:spPr>
      </p:pic>
      <p:pic>
        <p:nvPicPr>
          <p:cNvPr id="16" name="Picture 15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A680A607-0BBD-4620-9BB6-A418BCBC6F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4" t="13580" r="29290" b="18813"/>
          <a:stretch/>
        </p:blipFill>
        <p:spPr>
          <a:xfrm>
            <a:off x="13156805" y="2450834"/>
            <a:ext cx="4102495" cy="5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1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</p:spTree>
    <p:extLst>
      <p:ext uri="{BB962C8B-B14F-4D97-AF65-F5344CB8AC3E}">
        <p14:creationId xmlns:p14="http://schemas.microsoft.com/office/powerpoint/2010/main" val="2431418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E74E-BA7A-440A-803F-2D42348B2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2" y="4465740"/>
            <a:ext cx="9337676" cy="5260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ADD19-13B2-4389-9267-5020AAA60276}"/>
              </a:ext>
            </a:extLst>
          </p:cNvPr>
          <p:cNvSpPr txBox="1"/>
          <p:nvPr/>
        </p:nvSpPr>
        <p:spPr>
          <a:xfrm>
            <a:off x="6775707" y="8115300"/>
            <a:ext cx="49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underground running water</a:t>
            </a:r>
          </a:p>
        </p:txBody>
      </p:sp>
    </p:spTree>
    <p:extLst>
      <p:ext uri="{BB962C8B-B14F-4D97-AF65-F5344CB8AC3E}">
        <p14:creationId xmlns:p14="http://schemas.microsoft.com/office/powerpoint/2010/main" val="826124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E74E-BA7A-440A-803F-2D42348B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25918" r="24703"/>
          <a:stretch/>
        </p:blipFill>
        <p:spPr>
          <a:xfrm>
            <a:off x="6775707" y="5829300"/>
            <a:ext cx="4730494" cy="3897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ADD19-13B2-4389-9267-5020AAA60276}"/>
              </a:ext>
            </a:extLst>
          </p:cNvPr>
          <p:cNvSpPr txBox="1"/>
          <p:nvPr/>
        </p:nvSpPr>
        <p:spPr>
          <a:xfrm>
            <a:off x="6775707" y="8115300"/>
            <a:ext cx="49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underground running water</a:t>
            </a:r>
          </a:p>
        </p:txBody>
      </p:sp>
      <p:pic>
        <p:nvPicPr>
          <p:cNvPr id="10" name="Picture 9" descr="A picture containing aircraft, transport, airplane&#10;&#10;Description automatically generated">
            <a:extLst>
              <a:ext uri="{FF2B5EF4-FFF2-40B4-BE49-F238E27FC236}">
                <a16:creationId xmlns:a16="http://schemas.microsoft.com/office/drawing/2014/main" id="{71C0003E-613A-4ADE-B416-3D3BBA3EEC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3733" r="32431" b="29363"/>
          <a:stretch/>
        </p:blipFill>
        <p:spPr>
          <a:xfrm>
            <a:off x="1640253" y="841012"/>
            <a:ext cx="3312747" cy="2563447"/>
          </a:xfrm>
          <a:prstGeom prst="rect">
            <a:avLst/>
          </a:prstGeom>
        </p:spPr>
      </p:pic>
      <p:pic>
        <p:nvPicPr>
          <p:cNvPr id="12" name="Picture 11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A53698F8-760B-4DD0-9965-A34A45DE2D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26380" r="35492" b="28130"/>
          <a:stretch/>
        </p:blipFill>
        <p:spPr>
          <a:xfrm>
            <a:off x="14332338" y="4127491"/>
            <a:ext cx="2697206" cy="231141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DE255B-EAB7-426C-AF51-1347F3D61A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1" t="25033" r="36653" b="23442"/>
          <a:stretch/>
        </p:blipFill>
        <p:spPr>
          <a:xfrm>
            <a:off x="4383368" y="2430867"/>
            <a:ext cx="2533285" cy="275479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EC3ED2-1654-4C42-895C-69A64B688E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2" t="23102" r="35859" b="18414"/>
          <a:stretch/>
        </p:blipFill>
        <p:spPr>
          <a:xfrm>
            <a:off x="11897290" y="2207317"/>
            <a:ext cx="2642962" cy="320189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474F162-682D-4276-BE16-5A69A010B30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 t="25443" r="36177" b="17977"/>
          <a:stretch/>
        </p:blipFill>
        <p:spPr>
          <a:xfrm>
            <a:off x="14753167" y="930849"/>
            <a:ext cx="2885405" cy="35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28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" r="24066"/>
          <a:stretch/>
        </p:blipFill>
        <p:spPr>
          <a:xfrm rot="5400000">
            <a:off x="3629381" y="-5057420"/>
            <a:ext cx="11163300" cy="19525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E74E-BA7A-440A-803F-2D42348B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25918" r="24703"/>
          <a:stretch/>
        </p:blipFill>
        <p:spPr>
          <a:xfrm>
            <a:off x="6775707" y="5829300"/>
            <a:ext cx="4730494" cy="3897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ADD19-13B2-4389-9267-5020AAA60276}"/>
              </a:ext>
            </a:extLst>
          </p:cNvPr>
          <p:cNvSpPr txBox="1"/>
          <p:nvPr/>
        </p:nvSpPr>
        <p:spPr>
          <a:xfrm>
            <a:off x="6775707" y="8115300"/>
            <a:ext cx="49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underground running water</a:t>
            </a:r>
          </a:p>
        </p:txBody>
      </p:sp>
      <p:pic>
        <p:nvPicPr>
          <p:cNvPr id="10" name="Picture 9" descr="A picture containing aircraft, transport, airplane&#10;&#10;Description automatically generated">
            <a:extLst>
              <a:ext uri="{FF2B5EF4-FFF2-40B4-BE49-F238E27FC236}">
                <a16:creationId xmlns:a16="http://schemas.microsoft.com/office/drawing/2014/main" id="{71C0003E-613A-4ADE-B416-3D3BBA3EEC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3733" r="32431" b="29363"/>
          <a:stretch/>
        </p:blipFill>
        <p:spPr>
          <a:xfrm>
            <a:off x="1640253" y="841012"/>
            <a:ext cx="3312747" cy="2563447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DE255B-EAB7-426C-AF51-1347F3D61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1" t="25033" r="36653" b="23442"/>
          <a:stretch/>
        </p:blipFill>
        <p:spPr>
          <a:xfrm>
            <a:off x="4383368" y="2430867"/>
            <a:ext cx="2533285" cy="275479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EC3ED2-1654-4C42-895C-69A64B688E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2" t="23102" r="35859" b="18414"/>
          <a:stretch/>
        </p:blipFill>
        <p:spPr>
          <a:xfrm>
            <a:off x="11897290" y="2207317"/>
            <a:ext cx="2642962" cy="320189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474F162-682D-4276-BE16-5A69A010B3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 t="25443" r="36177" b="17977"/>
          <a:stretch/>
        </p:blipFill>
        <p:spPr>
          <a:xfrm>
            <a:off x="14753167" y="930849"/>
            <a:ext cx="2885405" cy="3501799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D33D68A4-0A62-4569-B111-DA3F508D46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19935" r="46097" b="27487"/>
          <a:stretch/>
        </p:blipFill>
        <p:spPr>
          <a:xfrm>
            <a:off x="2034920" y="4668478"/>
            <a:ext cx="761207" cy="220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07AA5-AF4F-42FD-B718-2F2DB369F6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3043" y="4669708"/>
            <a:ext cx="762066" cy="2200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45346F-14D4-4A4E-AF55-C9BD37F6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1166" y="4650503"/>
            <a:ext cx="762066" cy="2200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D7E251-AF78-48A7-B270-2C385329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9588" y="4669708"/>
            <a:ext cx="762066" cy="22008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8875E-50D9-4BC4-BA79-0ED358F0F6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1717" y="4728876"/>
            <a:ext cx="762066" cy="2200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6B5399-3428-4AD3-BD93-9599E3FE2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01017" y="4753929"/>
            <a:ext cx="76206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16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5" r="24941"/>
          <a:stretch/>
        </p:blipFill>
        <p:spPr>
          <a:xfrm rot="5400000">
            <a:off x="3286480" y="-4714519"/>
            <a:ext cx="11163300" cy="18839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E74E-BA7A-440A-803F-2D42348B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25918" r="24703"/>
          <a:stretch/>
        </p:blipFill>
        <p:spPr>
          <a:xfrm>
            <a:off x="6775707" y="5829300"/>
            <a:ext cx="4730494" cy="3897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ADD19-13B2-4389-9267-5020AAA60276}"/>
              </a:ext>
            </a:extLst>
          </p:cNvPr>
          <p:cNvSpPr txBox="1"/>
          <p:nvPr/>
        </p:nvSpPr>
        <p:spPr>
          <a:xfrm>
            <a:off x="6775707" y="8115300"/>
            <a:ext cx="49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underground running water</a:t>
            </a:r>
          </a:p>
        </p:txBody>
      </p:sp>
      <p:pic>
        <p:nvPicPr>
          <p:cNvPr id="10" name="Picture 9" descr="A picture containing aircraft, transport, airplane&#10;&#10;Description automatically generated">
            <a:extLst>
              <a:ext uri="{FF2B5EF4-FFF2-40B4-BE49-F238E27FC236}">
                <a16:creationId xmlns:a16="http://schemas.microsoft.com/office/drawing/2014/main" id="{71C0003E-613A-4ADE-B416-3D3BBA3EEC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3733" r="32431" b="29363"/>
          <a:stretch/>
        </p:blipFill>
        <p:spPr>
          <a:xfrm>
            <a:off x="1640253" y="841012"/>
            <a:ext cx="3312747" cy="2563447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DE255B-EAB7-426C-AF51-1347F3D61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1" t="25033" r="36653" b="23442"/>
          <a:stretch/>
        </p:blipFill>
        <p:spPr>
          <a:xfrm>
            <a:off x="4383368" y="2430867"/>
            <a:ext cx="2533285" cy="275479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EC3ED2-1654-4C42-895C-69A64B688E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2" t="23102" r="35859" b="18414"/>
          <a:stretch/>
        </p:blipFill>
        <p:spPr>
          <a:xfrm>
            <a:off x="11897290" y="2207317"/>
            <a:ext cx="2642962" cy="320189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474F162-682D-4276-BE16-5A69A010B3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 t="25443" r="36177" b="17977"/>
          <a:stretch/>
        </p:blipFill>
        <p:spPr>
          <a:xfrm>
            <a:off x="14753167" y="930849"/>
            <a:ext cx="2885405" cy="3501799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D33D68A4-0A62-4569-B111-DA3F508D46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19935" r="46097" b="27487"/>
          <a:stretch/>
        </p:blipFill>
        <p:spPr>
          <a:xfrm>
            <a:off x="2034920" y="4668478"/>
            <a:ext cx="761207" cy="220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07AA5-AF4F-42FD-B718-2F2DB369F6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3043" y="4669708"/>
            <a:ext cx="762066" cy="2200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45346F-14D4-4A4E-AF55-C9BD37F6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1166" y="4650503"/>
            <a:ext cx="762066" cy="2200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D7E251-AF78-48A7-B270-2C385329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9588" y="4669708"/>
            <a:ext cx="762066" cy="22008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8875E-50D9-4BC4-BA79-0ED358F0F6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1717" y="4728876"/>
            <a:ext cx="762066" cy="2200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6B5399-3428-4AD3-BD93-9599E3FE2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01017" y="4753929"/>
            <a:ext cx="762066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8544A-F2C7-4ADA-98FB-717BAD519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1222" r="40080" b="27629"/>
          <a:stretch/>
        </p:blipFill>
        <p:spPr>
          <a:xfrm>
            <a:off x="7512542" y="1551683"/>
            <a:ext cx="3168394" cy="36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81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A8B2ED5-612C-412C-8322-7A24B325BCB6}"/>
              </a:ext>
            </a:extLst>
          </p:cNvPr>
          <p:cNvSpPr txBox="1"/>
          <p:nvPr/>
        </p:nvSpPr>
        <p:spPr>
          <a:xfrm>
            <a:off x="2057399" y="2968404"/>
            <a:ext cx="1417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Man Who Invented the 20</a:t>
            </a:r>
            <a:r>
              <a:rPr lang="en-AU" sz="6000" baseline="30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</a:t>
            </a:r>
            <a:r>
              <a:rPr lang="en-AU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Century</a:t>
            </a:r>
          </a:p>
        </p:txBody>
      </p:sp>
      <p:pic>
        <p:nvPicPr>
          <p:cNvPr id="11" name="Picture 2" descr="tesla1">
            <a:extLst>
              <a:ext uri="{FF2B5EF4-FFF2-40B4-BE49-F238E27FC236}">
                <a16:creationId xmlns:a16="http://schemas.microsoft.com/office/drawing/2014/main" id="{4E98FC5D-BAAF-411F-9453-CF3F8DBE2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429789"/>
            <a:ext cx="29003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6BE37A-E777-469F-8E35-A92DC92FD833}"/>
              </a:ext>
            </a:extLst>
          </p:cNvPr>
          <p:cNvSpPr txBox="1"/>
          <p:nvPr/>
        </p:nvSpPr>
        <p:spPr>
          <a:xfrm>
            <a:off x="6634163" y="4468762"/>
            <a:ext cx="86058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Nicola Tesla was the owner </a:t>
            </a:r>
          </a:p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of 1600 patents.</a:t>
            </a:r>
          </a:p>
          <a:p>
            <a:pPr algn="ctr" eaLnBrk="1" hangingPunct="1"/>
            <a:endParaRPr lang="en-US" sz="4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pPr algn="ctr" eaLnBrk="1" hangingPunct="1"/>
            <a:r>
              <a:rPr 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He received 27 different honorary degrees from universities all over the world ( 1870 to 1925 )</a:t>
            </a:r>
            <a:endParaRPr lang="en-AU" sz="4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5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508155AD-B90D-49AF-BDB7-F871C6539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8478" y="-3326517"/>
            <a:ext cx="14701306" cy="196017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11A91F35-16FF-4458-9CC5-BDFAC003B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53" y="430325"/>
            <a:ext cx="15619047" cy="88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0C0BE5-838E-49ED-84C7-81AA9B9F8F29}"/>
              </a:ext>
            </a:extLst>
          </p:cNvPr>
          <p:cNvSpPr txBox="1"/>
          <p:nvPr/>
        </p:nvSpPr>
        <p:spPr>
          <a:xfrm>
            <a:off x="6582019" y="930849"/>
            <a:ext cx="512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54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Geopathic Stress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3E74E-BA7A-440A-803F-2D42348B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8" t="25918" r="24703"/>
          <a:stretch/>
        </p:blipFill>
        <p:spPr>
          <a:xfrm>
            <a:off x="6775707" y="5829300"/>
            <a:ext cx="4730494" cy="3897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8ADD19-13B2-4389-9267-5020AAA60276}"/>
              </a:ext>
            </a:extLst>
          </p:cNvPr>
          <p:cNvSpPr txBox="1"/>
          <p:nvPr/>
        </p:nvSpPr>
        <p:spPr>
          <a:xfrm>
            <a:off x="6775707" y="8115300"/>
            <a:ext cx="4946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b="1" dirty="0">
                <a:solidFill>
                  <a:schemeClr val="accent1">
                    <a:lumMod val="50000"/>
                  </a:schemeClr>
                </a:solidFill>
                <a:latin typeface="Halant Medium" panose="020B0604020202020204" charset="0"/>
                <a:cs typeface="Halant Medium" panose="020B0604020202020204" charset="0"/>
              </a:rPr>
              <a:t>underground running water</a:t>
            </a:r>
          </a:p>
        </p:txBody>
      </p:sp>
      <p:pic>
        <p:nvPicPr>
          <p:cNvPr id="10" name="Picture 9" descr="A picture containing aircraft, transport, airplane&#10;&#10;Description automatically generated">
            <a:extLst>
              <a:ext uri="{FF2B5EF4-FFF2-40B4-BE49-F238E27FC236}">
                <a16:creationId xmlns:a16="http://schemas.microsoft.com/office/drawing/2014/main" id="{71C0003E-613A-4ADE-B416-3D3BBA3EEC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3733" r="32431" b="29363"/>
          <a:stretch/>
        </p:blipFill>
        <p:spPr>
          <a:xfrm>
            <a:off x="1640253" y="841012"/>
            <a:ext cx="3312747" cy="2563447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CDE255B-EAB7-426C-AF51-1347F3D61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1" t="25033" r="36653" b="23442"/>
          <a:stretch/>
        </p:blipFill>
        <p:spPr>
          <a:xfrm>
            <a:off x="4383368" y="2430867"/>
            <a:ext cx="2533285" cy="2754799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EC3ED2-1654-4C42-895C-69A64B688E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2" t="23102" r="35859" b="18414"/>
          <a:stretch/>
        </p:blipFill>
        <p:spPr>
          <a:xfrm>
            <a:off x="11897290" y="2207317"/>
            <a:ext cx="2642962" cy="320189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8474F162-682D-4276-BE16-5A69A010B30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 t="25443" r="36177" b="17977"/>
          <a:stretch/>
        </p:blipFill>
        <p:spPr>
          <a:xfrm>
            <a:off x="14753167" y="930849"/>
            <a:ext cx="2885405" cy="3501799"/>
          </a:xfrm>
          <a:prstGeom prst="rect">
            <a:avLst/>
          </a:prstGeom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D33D68A4-0A62-4569-B111-DA3F508D46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3" t="19935" r="46097" b="27487"/>
          <a:stretch/>
        </p:blipFill>
        <p:spPr>
          <a:xfrm>
            <a:off x="2034920" y="4668478"/>
            <a:ext cx="761207" cy="2202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C07AA5-AF4F-42FD-B718-2F2DB369F6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3043" y="4669708"/>
            <a:ext cx="762066" cy="2200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45346F-14D4-4A4E-AF55-C9BD37F600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1166" y="4650503"/>
            <a:ext cx="762066" cy="22008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09CBAE-1296-4408-B430-E873674A14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8868098" y="4728876"/>
            <a:ext cx="762066" cy="22008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D7E251-AF78-48A7-B270-2C38532923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9588" y="4669708"/>
            <a:ext cx="762066" cy="22008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48875E-50D9-4BC4-BA79-0ED358F0F6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01717" y="4728876"/>
            <a:ext cx="762066" cy="2200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6B5399-3428-4AD3-BD93-9599E3FE2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01017" y="4753929"/>
            <a:ext cx="762066" cy="2200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8544A-F2C7-4ADA-98FB-717BAD51961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4" t="11222" r="40080" b="27629"/>
          <a:stretch/>
        </p:blipFill>
        <p:spPr>
          <a:xfrm>
            <a:off x="7512542" y="1551683"/>
            <a:ext cx="3168394" cy="3613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76357-143D-4F63-99F0-F42AC7A7B87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03732" y="4720232"/>
            <a:ext cx="762066" cy="22008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E8C7DE-B26E-4847-A8C6-7C48ABAFEB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9414" y="4720231"/>
            <a:ext cx="762066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57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8500" dirty="0">
                <a:solidFill>
                  <a:srgbClr val="1F497D"/>
                </a:solidFill>
                <a:latin typeface="Halant Medium Bold" panose="020B0604020202020204" charset="0"/>
                <a:cs typeface="Halant Medium Bold" panose="020B0604020202020204" charset="0"/>
              </a:rPr>
              <a:t>Why Are Humans Affected?</a:t>
            </a:r>
            <a:endParaRPr kumimoji="0" lang="en-AU" sz="8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alant Medium Bold" panose="020B0604020202020204" charset="0"/>
              <a:ea typeface="+mn-ea"/>
              <a:cs typeface="Halant Medium Bol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B132-8BCA-462D-AC36-75D7D7FA138B}"/>
              </a:ext>
            </a:extLst>
          </p:cNvPr>
          <p:cNvSpPr txBox="1"/>
          <p:nvPr/>
        </p:nvSpPr>
        <p:spPr>
          <a:xfrm>
            <a:off x="8790038" y="60173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F1C5C-7817-45F7-96E5-72E0E264E27E}"/>
              </a:ext>
            </a:extLst>
          </p:cNvPr>
          <p:cNvSpPr txBox="1"/>
          <p:nvPr/>
        </p:nvSpPr>
        <p:spPr>
          <a:xfrm>
            <a:off x="2143991" y="2628900"/>
            <a:ext cx="143152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Because we conduct electricity!</a:t>
            </a:r>
          </a:p>
        </p:txBody>
      </p:sp>
      <p:pic>
        <p:nvPicPr>
          <p:cNvPr id="9" name="Picture 8" descr="A hand holding a light bulb&#10;&#10;Description automatically generated with low confidence">
            <a:extLst>
              <a:ext uri="{FF2B5EF4-FFF2-40B4-BE49-F238E27FC236}">
                <a16:creationId xmlns:a16="http://schemas.microsoft.com/office/drawing/2014/main" id="{ED6C6D4E-4867-4C07-B1FB-2E97563A1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6493" r="9143" b="21570"/>
          <a:stretch/>
        </p:blipFill>
        <p:spPr>
          <a:xfrm>
            <a:off x="1308363" y="4076224"/>
            <a:ext cx="7391400" cy="4648201"/>
          </a:xfrm>
          <a:prstGeom prst="rect">
            <a:avLst/>
          </a:prstGeom>
        </p:spPr>
      </p:pic>
      <p:pic>
        <p:nvPicPr>
          <p:cNvPr id="19" name="Picture 18" descr="A picture containing person&#10;&#10;Description automatically generated">
            <a:extLst>
              <a:ext uri="{FF2B5EF4-FFF2-40B4-BE49-F238E27FC236}">
                <a16:creationId xmlns:a16="http://schemas.microsoft.com/office/drawing/2014/main" id="{B71D4C4C-57E6-49A9-BF2D-BD6F3D6C3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083" y="4076224"/>
            <a:ext cx="3097162" cy="4671129"/>
          </a:xfrm>
          <a:prstGeom prst="rect">
            <a:avLst/>
          </a:prstGeom>
        </p:spPr>
      </p:pic>
      <p:pic>
        <p:nvPicPr>
          <p:cNvPr id="22" name="Picture 21" descr="A picture containing rope, dark&#10;&#10;Description automatically generated">
            <a:extLst>
              <a:ext uri="{FF2B5EF4-FFF2-40B4-BE49-F238E27FC236}">
                <a16:creationId xmlns:a16="http://schemas.microsoft.com/office/drawing/2014/main" id="{0D5A878D-5B4E-42CC-8048-E05B58D4F0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415" y="3304841"/>
            <a:ext cx="6967058" cy="584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72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A91659-40CA-4F9F-A34F-81F5D7B4E69A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4256137" y="7429031"/>
            <a:ext cx="9982201" cy="2148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Man-made EMF and EMR produce </a:t>
            </a:r>
          </a:p>
          <a:p>
            <a:pPr algn="ctr"/>
            <a:r>
              <a:rPr 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chaotic patterns at the subatomic level</a:t>
            </a:r>
            <a:endParaRPr lang="en-AU" sz="4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8500" dirty="0">
                <a:solidFill>
                  <a:srgbClr val="1F497D"/>
                </a:solidFill>
                <a:latin typeface="Halant Medium Bold" panose="020B0604020202020204" charset="0"/>
                <a:cs typeface="Halant Medium Bold" panose="020B0604020202020204" charset="0"/>
              </a:rPr>
              <a:t>How Are Humans Affected?</a:t>
            </a:r>
            <a:endParaRPr kumimoji="0" lang="en-AU" sz="8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alant Medium Bold" panose="020B0604020202020204" charset="0"/>
              <a:ea typeface="+mn-ea"/>
              <a:cs typeface="Halant Medium Bol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B132-8BCA-462D-AC36-75D7D7FA138B}"/>
              </a:ext>
            </a:extLst>
          </p:cNvPr>
          <p:cNvSpPr txBox="1"/>
          <p:nvPr/>
        </p:nvSpPr>
        <p:spPr>
          <a:xfrm>
            <a:off x="8790038" y="60173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pic>
        <p:nvPicPr>
          <p:cNvPr id="9" name="Picture 9" descr="ekg sale">
            <a:extLst>
              <a:ext uri="{FF2B5EF4-FFF2-40B4-BE49-F238E27FC236}">
                <a16:creationId xmlns:a16="http://schemas.microsoft.com/office/drawing/2014/main" id="{A5FFC898-7956-40AE-ADA4-9DCA96AD4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>
            <a:fillRect/>
          </a:stretch>
        </p:blipFill>
        <p:spPr bwMode="auto">
          <a:xfrm>
            <a:off x="2187218" y="2351986"/>
            <a:ext cx="332660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Man2withdotsenergy field">
            <a:extLst>
              <a:ext uri="{FF2B5EF4-FFF2-40B4-BE49-F238E27FC236}">
                <a16:creationId xmlns:a16="http://schemas.microsoft.com/office/drawing/2014/main" id="{3C8D3968-5330-4D60-932D-3EF2A5A1B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297" y="2351986"/>
            <a:ext cx="332660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eletric head">
            <a:extLst>
              <a:ext uri="{FF2B5EF4-FFF2-40B4-BE49-F238E27FC236}">
                <a16:creationId xmlns:a16="http://schemas.microsoft.com/office/drawing/2014/main" id="{A09CD298-6F4B-4CD8-AC61-C0AD8C2F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13139546" y="2351986"/>
            <a:ext cx="329993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176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28700" y="3365457"/>
            <a:ext cx="1212810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0"/>
              </a:lnSpc>
            </a:pPr>
            <a:endParaRPr lang="en-US" sz="3500" spc="-35" dirty="0">
              <a:solidFill>
                <a:srgbClr val="103779"/>
              </a:solidFill>
              <a:latin typeface="Halant Medium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0CD32C-A9B7-4B45-A6C4-56AEB7A12295}"/>
              </a:ext>
            </a:extLst>
          </p:cNvPr>
          <p:cNvSpPr/>
          <p:nvPr/>
        </p:nvSpPr>
        <p:spPr>
          <a:xfrm>
            <a:off x="685801" y="342900"/>
            <a:ext cx="17373600" cy="9296399"/>
          </a:xfrm>
          <a:prstGeom prst="rect">
            <a:avLst/>
          </a:prstGeom>
          <a:solidFill>
            <a:srgbClr val="FFFFFF">
              <a:alpha val="8117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0F71AA-3EC9-4898-B834-5C8FA609DA45}"/>
              </a:ext>
            </a:extLst>
          </p:cNvPr>
          <p:cNvSpPr txBox="1"/>
          <p:nvPr/>
        </p:nvSpPr>
        <p:spPr>
          <a:xfrm>
            <a:off x="2143991" y="955290"/>
            <a:ext cx="1523999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8500" dirty="0">
                <a:solidFill>
                  <a:srgbClr val="1F497D"/>
                </a:solidFill>
                <a:latin typeface="Halant Medium Bold" panose="020B0604020202020204" charset="0"/>
                <a:cs typeface="Halant Medium Bold" panose="020B0604020202020204" charset="0"/>
              </a:rPr>
              <a:t>How Are Humans Affected?</a:t>
            </a:r>
            <a:endParaRPr kumimoji="0" lang="en-AU" sz="85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Halant Medium Bold" panose="020B0604020202020204" charset="0"/>
              <a:ea typeface="+mn-ea"/>
              <a:cs typeface="Halant Medium Bold" panose="020B060402020202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03B132-8BCA-462D-AC36-75D7D7FA138B}"/>
              </a:ext>
            </a:extLst>
          </p:cNvPr>
          <p:cNvSpPr txBox="1"/>
          <p:nvPr/>
        </p:nvSpPr>
        <p:spPr>
          <a:xfrm>
            <a:off x="8790038" y="601734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EF1C5C-7817-45F7-96E5-72E0E264E27E}"/>
              </a:ext>
            </a:extLst>
          </p:cNvPr>
          <p:cNvSpPr txBox="1"/>
          <p:nvPr/>
        </p:nvSpPr>
        <p:spPr>
          <a:xfrm>
            <a:off x="2143991" y="2628900"/>
            <a:ext cx="1431520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5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Geopathic Stress does not CAUSE any illness, but lowers the immune system and your ability to fight off viruses and bacteria. </a:t>
            </a:r>
          </a:p>
          <a:p>
            <a:pPr algn="ctr"/>
            <a:endParaRPr lang="en-AU" sz="5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pPr algn="ctr"/>
            <a:r>
              <a:rPr lang="en-AU" sz="5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It is a weak, but continuous, stress to the DNA. </a:t>
            </a:r>
          </a:p>
          <a:p>
            <a:pPr algn="ctr"/>
            <a:endParaRPr lang="en-AU" sz="5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pPr algn="ctr"/>
            <a:r>
              <a:rPr lang="en-AU" sz="5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Over a period of years it seriously disrupts metabolism on a molecular scale. </a:t>
            </a:r>
          </a:p>
        </p:txBody>
      </p:sp>
    </p:spTree>
    <p:extLst>
      <p:ext uri="{BB962C8B-B14F-4D97-AF65-F5344CB8AC3E}">
        <p14:creationId xmlns:p14="http://schemas.microsoft.com/office/powerpoint/2010/main" val="3900094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5FF3B03-2C61-42E8-A2BB-46BEA7C326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22939" r="18376" b="19054"/>
          <a:stretch/>
        </p:blipFill>
        <p:spPr>
          <a:xfrm>
            <a:off x="2667000" y="729278"/>
            <a:ext cx="12268200" cy="817007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endParaRPr lang="en-US" sz="130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3" name="Picture 2" descr="A person throwing a frisbee&#10;&#10;Description automatically generated">
            <a:extLst>
              <a:ext uri="{FF2B5EF4-FFF2-40B4-BE49-F238E27FC236}">
                <a16:creationId xmlns:a16="http://schemas.microsoft.com/office/drawing/2014/main" id="{2CD1ADD7-1F0F-43D9-948C-9F1FE77379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4" t="17508" r="44042" b="16493"/>
          <a:stretch/>
        </p:blipFill>
        <p:spPr>
          <a:xfrm>
            <a:off x="1143000" y="2666999"/>
            <a:ext cx="4191000" cy="4953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0D0D3C-AFB6-4B1C-BC9A-47EB8A9F07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7" t="21387" r="32757" b="12615"/>
          <a:stretch/>
        </p:blipFill>
        <p:spPr>
          <a:xfrm>
            <a:off x="12630709" y="2710201"/>
            <a:ext cx="4514291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218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endParaRPr lang="en-US" sz="130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2" descr="tesla4">
            <a:extLst>
              <a:ext uri="{FF2B5EF4-FFF2-40B4-BE49-F238E27FC236}">
                <a16:creationId xmlns:a16="http://schemas.microsoft.com/office/drawing/2014/main" id="{CB9072D2-923D-4811-8AFD-0865D7F7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23" y="1238191"/>
            <a:ext cx="6588401" cy="781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5270B-6B9A-48F9-8894-4454E277C1D6}"/>
              </a:ext>
            </a:extLst>
          </p:cNvPr>
          <p:cNvSpPr txBox="1"/>
          <p:nvPr/>
        </p:nvSpPr>
        <p:spPr>
          <a:xfrm>
            <a:off x="10258092" y="2605390"/>
            <a:ext cx="57369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Wardenclyffe</a:t>
            </a:r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Tower, which Nikola Tesla built to transmit free energy in 1901. </a:t>
            </a:r>
          </a:p>
        </p:txBody>
      </p:sp>
    </p:spTree>
    <p:extLst>
      <p:ext uri="{BB962C8B-B14F-4D97-AF65-F5344CB8AC3E}">
        <p14:creationId xmlns:p14="http://schemas.microsoft.com/office/powerpoint/2010/main" val="5089946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endParaRPr lang="en-US" sz="130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FA9CD58D-7DCE-448A-8F19-785E7CD1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r="4898"/>
          <a:stretch>
            <a:fillRect/>
          </a:stretch>
        </p:blipFill>
        <p:spPr bwMode="auto">
          <a:xfrm>
            <a:off x="2362200" y="2509779"/>
            <a:ext cx="7325893" cy="553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BB39E8-2CD1-445E-A091-3B4D50E19F33}"/>
              </a:ext>
            </a:extLst>
          </p:cNvPr>
          <p:cNvSpPr txBox="1"/>
          <p:nvPr/>
        </p:nvSpPr>
        <p:spPr>
          <a:xfrm>
            <a:off x="10596347" y="2018625"/>
            <a:ext cx="630128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military demolished the tower during World War II </a:t>
            </a:r>
          </a:p>
          <a:p>
            <a:pPr algn="ctr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‘just in case’ it was transmitting to the enemy.</a:t>
            </a:r>
          </a:p>
        </p:txBody>
      </p:sp>
    </p:spTree>
    <p:extLst>
      <p:ext uri="{BB962C8B-B14F-4D97-AF65-F5344CB8AC3E}">
        <p14:creationId xmlns:p14="http://schemas.microsoft.com/office/powerpoint/2010/main" val="2842452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125856"/>
            <a:chOff x="0" y="1403146"/>
            <a:chExt cx="10820400" cy="4167808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416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The Nikola Tesla Link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5" descr="tesla1">
            <a:extLst>
              <a:ext uri="{FF2B5EF4-FFF2-40B4-BE49-F238E27FC236}">
                <a16:creationId xmlns:a16="http://schemas.microsoft.com/office/drawing/2014/main" id="{150E59AD-DB4F-4603-B39B-AD654098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52665"/>
            <a:ext cx="256937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99DAC-0AA8-4123-95A6-748EF2022154}"/>
              </a:ext>
            </a:extLst>
          </p:cNvPr>
          <p:cNvSpPr txBox="1"/>
          <p:nvPr/>
        </p:nvSpPr>
        <p:spPr>
          <a:xfrm>
            <a:off x="2819400" y="8115300"/>
            <a:ext cx="137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Tesla</a:t>
            </a:r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098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125856"/>
            <a:chOff x="0" y="1403146"/>
            <a:chExt cx="10820400" cy="4167808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416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The Nikola Tesla Link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5" descr="tesla1">
            <a:extLst>
              <a:ext uri="{FF2B5EF4-FFF2-40B4-BE49-F238E27FC236}">
                <a16:creationId xmlns:a16="http://schemas.microsoft.com/office/drawing/2014/main" id="{150E59AD-DB4F-4603-B39B-AD654098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52665"/>
            <a:ext cx="256937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99DAC-0AA8-4123-95A6-748EF2022154}"/>
              </a:ext>
            </a:extLst>
          </p:cNvPr>
          <p:cNvSpPr txBox="1"/>
          <p:nvPr/>
        </p:nvSpPr>
        <p:spPr>
          <a:xfrm>
            <a:off x="2819400" y="8115300"/>
            <a:ext cx="137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Tesla               Ralph </a:t>
            </a:r>
            <a:r>
              <a:rPr lang="en-AU" sz="4800" dirty="0" err="1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Bergstresser</a:t>
            </a:r>
            <a:r>
              <a:rPr lang="en-AU" sz="48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     </a:t>
            </a:r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0B1DE-139D-4E38-91AD-85FEFE48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213" y="5032999"/>
            <a:ext cx="1407793" cy="1183307"/>
          </a:xfrm>
          <a:prstGeom prst="rect">
            <a:avLst/>
          </a:prstGeom>
        </p:spPr>
      </p:pic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7224C81-E0FC-47F3-AE41-079A97046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53" y="3123968"/>
            <a:ext cx="6294692" cy="4721019"/>
          </a:xfrm>
          <a:prstGeom prst="rect">
            <a:avLst/>
          </a:prstGeom>
        </p:spPr>
      </p:pic>
      <p:pic>
        <p:nvPicPr>
          <p:cNvPr id="11" name="Picture 2" descr="Ralph">
            <a:extLst>
              <a:ext uri="{FF2B5EF4-FFF2-40B4-BE49-F238E27FC236}">
                <a16:creationId xmlns:a16="http://schemas.microsoft.com/office/drawing/2014/main" id="{065E28E7-23F1-4934-A69D-4B0C06A2F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r="11961"/>
          <a:stretch/>
        </p:blipFill>
        <p:spPr bwMode="auto">
          <a:xfrm>
            <a:off x="7734299" y="3710070"/>
            <a:ext cx="2819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03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125856"/>
            <a:chOff x="0" y="1403146"/>
            <a:chExt cx="10820400" cy="4167808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4167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The Nikola Tesla Link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5" descr="tesla1">
            <a:extLst>
              <a:ext uri="{FF2B5EF4-FFF2-40B4-BE49-F238E27FC236}">
                <a16:creationId xmlns:a16="http://schemas.microsoft.com/office/drawing/2014/main" id="{150E59AD-DB4F-4603-B39B-AD654098E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52665"/>
            <a:ext cx="256937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099DAC-0AA8-4123-95A6-748EF2022154}"/>
              </a:ext>
            </a:extLst>
          </p:cNvPr>
          <p:cNvSpPr txBox="1"/>
          <p:nvPr/>
        </p:nvSpPr>
        <p:spPr>
          <a:xfrm>
            <a:off x="2819400" y="8115300"/>
            <a:ext cx="137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Tesla               Ralph </a:t>
            </a:r>
            <a:r>
              <a:rPr lang="en-AU" sz="4800" dirty="0" err="1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Bergstresser</a:t>
            </a:r>
            <a:r>
              <a:rPr lang="en-AU" sz="48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         Tesla’s CEO     </a:t>
            </a:r>
            <a:r>
              <a:rPr lang="en-AU" sz="30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0B1DE-139D-4E38-91AD-85FEFE48D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213" y="5032999"/>
            <a:ext cx="1407793" cy="1183307"/>
          </a:xfrm>
          <a:prstGeom prst="rect">
            <a:avLst/>
          </a:prstGeom>
        </p:spPr>
      </p:pic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7224C81-E0FC-47F3-AE41-079A970468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653" y="3123968"/>
            <a:ext cx="6294692" cy="4721019"/>
          </a:xfrm>
          <a:prstGeom prst="rect">
            <a:avLst/>
          </a:prstGeom>
        </p:spPr>
      </p:pic>
      <p:pic>
        <p:nvPicPr>
          <p:cNvPr id="11" name="Picture 2" descr="Ralph">
            <a:extLst>
              <a:ext uri="{FF2B5EF4-FFF2-40B4-BE49-F238E27FC236}">
                <a16:creationId xmlns:a16="http://schemas.microsoft.com/office/drawing/2014/main" id="{065E28E7-23F1-4934-A69D-4B0C06A2F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3" r="11961"/>
          <a:stretch/>
        </p:blipFill>
        <p:spPr bwMode="auto">
          <a:xfrm>
            <a:off x="7734299" y="3710070"/>
            <a:ext cx="2819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80DFB-EA5E-4A56-860B-24AB53F28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280" y="3812932"/>
            <a:ext cx="3407829" cy="3440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ACBBDF-19E7-440E-AE0F-BE2EF4C42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3738" y="5079790"/>
            <a:ext cx="1407793" cy="118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6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1A64B7-7550-4CA5-8255-1B7FA2BFD70F}"/>
              </a:ext>
            </a:extLst>
          </p:cNvPr>
          <p:cNvSpPr txBox="1"/>
          <p:nvPr/>
        </p:nvSpPr>
        <p:spPr>
          <a:xfrm>
            <a:off x="2095500" y="3424743"/>
            <a:ext cx="14554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His inventions included the hydroelectric generator, microwave, x-ray,</a:t>
            </a:r>
          </a:p>
          <a:p>
            <a:pPr algn="ctr" eaLnBrk="1" hangingPunct="1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radar, radio, remote control, fluorescent light, broadcast power, rotary</a:t>
            </a:r>
          </a:p>
          <a:p>
            <a:pPr algn="ctr" eaLnBrk="1" hangingPunct="1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engine and the tesla coil</a:t>
            </a:r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3160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5922126" y="7434181"/>
            <a:ext cx="1665413" cy="1601825"/>
          </a:xfrm>
          <a:prstGeom prst="rect">
            <a:avLst/>
          </a:prstGeom>
        </p:spPr>
      </p:pic>
      <p:pic>
        <p:nvPicPr>
          <p:cNvPr id="3" name="Picture 2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BD8A94A1-3B48-4FF8-BEC1-1BFE4C7CF6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33"/>
          <a:stretch/>
        </p:blipFill>
        <p:spPr>
          <a:xfrm>
            <a:off x="2092447" y="269803"/>
            <a:ext cx="13868400" cy="974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034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772400" y="1305564"/>
            <a:ext cx="9293334" cy="5727576"/>
            <a:chOff x="-3123365" y="-3670722"/>
            <a:chExt cx="13604459" cy="7636767"/>
          </a:xfrm>
        </p:grpSpPr>
        <p:sp>
          <p:nvSpPr>
            <p:cNvPr id="4" name="TextBox 4"/>
            <p:cNvSpPr txBox="1"/>
            <p:nvPr/>
          </p:nvSpPr>
          <p:spPr>
            <a:xfrm>
              <a:off x="-3123365" y="-3670722"/>
              <a:ext cx="9816290" cy="32487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Personal Range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525241"/>
              <a:ext cx="10481094" cy="44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2100" dirty="0">
                <a:solidFill>
                  <a:srgbClr val="103779"/>
                </a:solidFill>
                <a:latin typeface="Assistant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647846" y="609153"/>
              <a:ext cx="11043326" cy="2705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850"/>
                </a:lnSpc>
              </a:pPr>
              <a:r>
                <a:rPr lang="en-US" sz="4000" spc="-35" dirty="0">
                  <a:solidFill>
                    <a:srgbClr val="103779"/>
                  </a:solidFill>
                  <a:latin typeface="Halant Medium Bold" panose="020B0604020202020204" charset="0"/>
                  <a:cs typeface="Halant Medium Bold" panose="020B0604020202020204" charset="0"/>
                </a:rPr>
                <a:t>Experience the Tesla’s Bubble.</a:t>
              </a:r>
            </a:p>
            <a:p>
              <a:pPr algn="ctr">
                <a:lnSpc>
                  <a:spcPts val="3850"/>
                </a:lnSpc>
              </a:pPr>
              <a:endParaRPr lang="en-US" sz="4000" spc="-35" dirty="0">
                <a:solidFill>
                  <a:srgbClr val="103779"/>
                </a:solidFill>
                <a:latin typeface="Halant Medium Bold" panose="020B0604020202020204" charset="0"/>
                <a:cs typeface="Halant Medium Bold" panose="020B0604020202020204" charset="0"/>
              </a:endParaRPr>
            </a:p>
            <a:p>
              <a:pPr algn="ctr">
                <a:lnSpc>
                  <a:spcPts val="3850"/>
                </a:lnSpc>
              </a:pPr>
              <a:r>
                <a:rPr lang="en-US" sz="4000" spc="-35" dirty="0">
                  <a:solidFill>
                    <a:srgbClr val="103779"/>
                  </a:solidFill>
                  <a:latin typeface="Halant Medium Bold" panose="020B0604020202020204" charset="0"/>
                  <a:cs typeface="Halant Medium Bold" panose="020B0604020202020204" charset="0"/>
                </a:rPr>
                <a:t> Take your environment </a:t>
              </a:r>
            </a:p>
            <a:p>
              <a:pPr algn="ctr">
                <a:lnSpc>
                  <a:spcPts val="3850"/>
                </a:lnSpc>
              </a:pPr>
              <a:r>
                <a:rPr lang="en-US" sz="4000" spc="-35" dirty="0">
                  <a:solidFill>
                    <a:srgbClr val="103779"/>
                  </a:solidFill>
                  <a:latin typeface="Halant Medium Bold" panose="020B0604020202020204" charset="0"/>
                  <a:cs typeface="Halant Medium Bold" panose="020B0604020202020204" charset="0"/>
                </a:rPr>
                <a:t>back to nature.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2" y="4083475"/>
            <a:ext cx="9220198" cy="2436565"/>
            <a:chOff x="1" y="863358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1428530" y="863358"/>
              <a:ext cx="6507748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Pendants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 descr="A picture containing plant, branch, accessory&#10;&#10;Description automatically generated">
            <a:extLst>
              <a:ext uri="{FF2B5EF4-FFF2-40B4-BE49-F238E27FC236}">
                <a16:creationId xmlns:a16="http://schemas.microsoft.com/office/drawing/2014/main" id="{534D0926-0FE3-418D-9AB3-FAB575B59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33" y="1154457"/>
            <a:ext cx="6067425" cy="808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94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sotw9_temp0">
            <a:extLst>
              <a:ext uri="{FF2B5EF4-FFF2-40B4-BE49-F238E27FC236}">
                <a16:creationId xmlns:a16="http://schemas.microsoft.com/office/drawing/2014/main" id="{974BAB4B-1E88-1444-A744-B72F6F65B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4"/>
          <a:stretch>
            <a:fillRect/>
          </a:stretch>
        </p:blipFill>
        <p:spPr bwMode="auto">
          <a:xfrm>
            <a:off x="1090765" y="2585534"/>
            <a:ext cx="46863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ED1896C4-A2DC-A549-B0F4-E73AEAF4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001" y="937963"/>
            <a:ext cx="32778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No pendant.</a:t>
            </a:r>
            <a:endParaRPr lang="en-AU" altLang="en-US" sz="4000" b="1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0B95F10C-6830-4F46-9AC2-5977F7DEB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784" y="646542"/>
            <a:ext cx="418116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AU" alt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After wearing a pendant for 20 minutes.</a:t>
            </a:r>
          </a:p>
        </p:txBody>
      </p:sp>
      <p:sp>
        <p:nvSpPr>
          <p:cNvPr id="18437" name="Text Box 5">
            <a:extLst>
              <a:ext uri="{FF2B5EF4-FFF2-40B4-BE49-F238E27FC236}">
                <a16:creationId xmlns:a16="http://schemas.microsoft.com/office/drawing/2014/main" id="{2C6D79AC-CBF3-9646-9B44-1D9189131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0818" y="581471"/>
            <a:ext cx="3657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685800">
              <a:spcBef>
                <a:spcPct val="50000"/>
              </a:spcBef>
            </a:pPr>
            <a:r>
              <a:rPr lang="en-US" altLang="en-US" sz="4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After wearing a pendant for 28 days.</a:t>
            </a:r>
            <a:endParaRPr lang="en-AU" altLang="en-US" sz="4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pic>
        <p:nvPicPr>
          <p:cNvPr id="18440" name="Picture 8" descr="msotw9_temp0">
            <a:extLst>
              <a:ext uri="{FF2B5EF4-FFF2-40B4-BE49-F238E27FC236}">
                <a16:creationId xmlns:a16="http://schemas.microsoft.com/office/drawing/2014/main" id="{58420DA8-3FD1-0C4D-8448-E47B4F6D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7" r="32500"/>
          <a:stretch>
            <a:fillRect/>
          </a:stretch>
        </p:blipFill>
        <p:spPr bwMode="auto">
          <a:xfrm>
            <a:off x="6508953" y="2611344"/>
            <a:ext cx="4572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msotw9_temp0">
            <a:extLst>
              <a:ext uri="{FF2B5EF4-FFF2-40B4-BE49-F238E27FC236}">
                <a16:creationId xmlns:a16="http://schemas.microsoft.com/office/drawing/2014/main" id="{BF60B394-358B-F246-8D03-4948433A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/>
          <a:stretch>
            <a:fillRect/>
          </a:stretch>
        </p:blipFill>
        <p:spPr bwMode="auto">
          <a:xfrm>
            <a:off x="12510936" y="2536440"/>
            <a:ext cx="44577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94315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1373968"/>
            <a:ext cx="14859000" cy="5146071"/>
            <a:chOff x="-4643708" y="-1099245"/>
            <a:chExt cx="15092046" cy="3727503"/>
          </a:xfrm>
        </p:grpSpPr>
        <p:sp>
          <p:nvSpPr>
            <p:cNvPr id="3" name="TextBox 3"/>
            <p:cNvSpPr txBox="1"/>
            <p:nvPr/>
          </p:nvSpPr>
          <p:spPr>
            <a:xfrm>
              <a:off x="-4643708" y="-1099245"/>
              <a:ext cx="15092046" cy="8917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How to Choose Your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CBA4902-0EE4-4C24-A3A7-4FB9DB1C4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74701"/>
            <a:ext cx="9912802" cy="7434601"/>
          </a:xfrm>
          <a:prstGeom prst="rect">
            <a:avLst/>
          </a:prstGeom>
        </p:spPr>
      </p:pic>
      <p:pic>
        <p:nvPicPr>
          <p:cNvPr id="6" name="Picture 5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161ADFAF-5EB8-464F-96F7-E3A08A2FDE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13518" r="5449" b="14705"/>
          <a:stretch/>
        </p:blipFill>
        <p:spPr>
          <a:xfrm>
            <a:off x="609600" y="2197777"/>
            <a:ext cx="8846611" cy="53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0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2" y="4610100"/>
            <a:ext cx="9220198" cy="2436564"/>
            <a:chOff x="1" y="1244813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1006135" y="1244813"/>
              <a:ext cx="6507748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Adult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12" name="Picture 11" descr="A picture containing accessory, enamel, locket&#10;&#10;Description automatically generated">
            <a:extLst>
              <a:ext uri="{FF2B5EF4-FFF2-40B4-BE49-F238E27FC236}">
                <a16:creationId xmlns:a16="http://schemas.microsoft.com/office/drawing/2014/main" id="{219F79A2-BB89-4C30-9F5B-B8F5D1C3F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83"/>
          <a:stretch/>
        </p:blipFill>
        <p:spPr>
          <a:xfrm>
            <a:off x="1371600" y="2400300"/>
            <a:ext cx="5742708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bones&#10;&#10;Description automatically generated">
            <a:extLst>
              <a:ext uri="{FF2B5EF4-FFF2-40B4-BE49-F238E27FC236}">
                <a16:creationId xmlns:a16="http://schemas.microsoft.com/office/drawing/2014/main" id="{BFBDD70F-CCA1-41D5-91FC-A9D42BCC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696" y="1197490"/>
            <a:ext cx="11382375" cy="91059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Which shape resonates with you?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C6E156-6D07-46E2-91EF-2D37457EA71B}"/>
              </a:ext>
            </a:extLst>
          </p:cNvPr>
          <p:cNvSpPr txBox="1"/>
          <p:nvPr/>
        </p:nvSpPr>
        <p:spPr>
          <a:xfrm>
            <a:off x="5943600" y="5486489"/>
            <a:ext cx="2133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round</a:t>
            </a:r>
          </a:p>
          <a:p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2F40-E50B-4DEB-8BE3-CBE56F98EF0F}"/>
              </a:ext>
            </a:extLst>
          </p:cNvPr>
          <p:cNvSpPr txBox="1"/>
          <p:nvPr/>
        </p:nvSpPr>
        <p:spPr>
          <a:xfrm>
            <a:off x="10363200" y="5486489"/>
            <a:ext cx="1600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oval</a:t>
            </a:r>
          </a:p>
          <a:p>
            <a:endParaRPr lang="en-AU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9F32CB-B96B-44F2-B6B2-DC3A948C1563}"/>
              </a:ext>
            </a:extLst>
          </p:cNvPr>
          <p:cNvSpPr txBox="1"/>
          <p:nvPr/>
        </p:nvSpPr>
        <p:spPr>
          <a:xfrm>
            <a:off x="9715500" y="9279786"/>
            <a:ext cx="2895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14-sided</a:t>
            </a:r>
          </a:p>
          <a:p>
            <a:endParaRPr lang="en-AU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D9C47C-8D80-45FC-B0D7-045A6F195FFA}"/>
              </a:ext>
            </a:extLst>
          </p:cNvPr>
          <p:cNvSpPr txBox="1"/>
          <p:nvPr/>
        </p:nvSpPr>
        <p:spPr>
          <a:xfrm>
            <a:off x="5809005" y="9279786"/>
            <a:ext cx="27634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8-sided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8934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Which shape resonates with you?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D9C47C-8D80-45FC-B0D7-045A6F195FFA}"/>
              </a:ext>
            </a:extLst>
          </p:cNvPr>
          <p:cNvSpPr txBox="1"/>
          <p:nvPr/>
        </p:nvSpPr>
        <p:spPr>
          <a:xfrm>
            <a:off x="4580902" y="7320956"/>
            <a:ext cx="90588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Oval?</a:t>
            </a:r>
          </a:p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Choose between double dolphin, oval and surfboard.</a:t>
            </a: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24CA5-C772-43D6-9F84-3776871D4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521" y="2966044"/>
            <a:ext cx="3200677" cy="4115157"/>
          </a:xfrm>
          <a:prstGeom prst="rect">
            <a:avLst/>
          </a:prstGeom>
        </p:spPr>
      </p:pic>
      <p:pic>
        <p:nvPicPr>
          <p:cNvPr id="4" name="Picture 3" descr="A picture containing enamel&#10;&#10;Description automatically generated">
            <a:extLst>
              <a:ext uri="{FF2B5EF4-FFF2-40B4-BE49-F238E27FC236}">
                <a16:creationId xmlns:a16="http://schemas.microsoft.com/office/drawing/2014/main" id="{CDC5477D-88E2-4980-BA75-85A0AF6131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1752600" y="3386264"/>
            <a:ext cx="5143500" cy="3886201"/>
          </a:xfrm>
          <a:prstGeom prst="rect">
            <a:avLst/>
          </a:prstGeom>
        </p:spPr>
      </p:pic>
      <p:pic>
        <p:nvPicPr>
          <p:cNvPr id="6" name="Picture 5" descr="A close-up of a snake&#10;&#10;Description automatically generated with medium confidence">
            <a:extLst>
              <a:ext uri="{FF2B5EF4-FFF2-40B4-BE49-F238E27FC236}">
                <a16:creationId xmlns:a16="http://schemas.microsoft.com/office/drawing/2014/main" id="{CCBC4BAA-2578-459B-A902-B327C62A3E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12192000" y="3619500"/>
            <a:ext cx="51435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114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103779"/>
                </a:solidFill>
                <a:effectLst/>
                <a:uLnTx/>
                <a:uFillTx/>
                <a:latin typeface="Halant Medium Bold"/>
                <a:ea typeface="+mn-ea"/>
                <a:cs typeface="+mn-cs"/>
              </a:rPr>
              <a:t>Choose your </a:t>
            </a: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Design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04A583B5-2432-41CD-BEF3-640591989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87" y="2107062"/>
            <a:ext cx="10156825" cy="782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65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bones&#10;&#10;Description automatically generated">
            <a:extLst>
              <a:ext uri="{FF2B5EF4-FFF2-40B4-BE49-F238E27FC236}">
                <a16:creationId xmlns:a16="http://schemas.microsoft.com/office/drawing/2014/main" id="{BFBDD70F-CCA1-41D5-91FC-A9D42BCCC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7" t="1628" r="49466" b="44159"/>
          <a:stretch/>
        </p:blipFill>
        <p:spPr>
          <a:xfrm>
            <a:off x="4260274" y="2551018"/>
            <a:ext cx="4121727" cy="51849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Which shape resonates with you?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C6E156-6D07-46E2-91EF-2D37457EA71B}"/>
              </a:ext>
            </a:extLst>
          </p:cNvPr>
          <p:cNvSpPr txBox="1"/>
          <p:nvPr/>
        </p:nvSpPr>
        <p:spPr>
          <a:xfrm>
            <a:off x="6476999" y="7526060"/>
            <a:ext cx="58674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Round?</a:t>
            </a:r>
          </a:p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Choose between round and round yin yang.</a:t>
            </a:r>
          </a:p>
          <a:p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2F40-E50B-4DEB-8BE3-CBE56F98EF0F}"/>
              </a:ext>
            </a:extLst>
          </p:cNvPr>
          <p:cNvSpPr txBox="1"/>
          <p:nvPr/>
        </p:nvSpPr>
        <p:spPr>
          <a:xfrm>
            <a:off x="10363200" y="5486489"/>
            <a:ext cx="1600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400" dirty="0">
              <a:solidFill>
                <a:schemeClr val="accent1">
                  <a:lumMod val="50000"/>
                </a:schemeClr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endParaRPr lang="en-AU" dirty="0"/>
          </a:p>
        </p:txBody>
      </p:sp>
      <p:pic>
        <p:nvPicPr>
          <p:cNvPr id="4" name="Picture 3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55A8FC35-DE3B-43F5-94A8-584BCEC35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45" y="3871773"/>
            <a:ext cx="2999835" cy="31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5" name="Yellow Man Green Decision Tree Chart">
            <a:hlinkClick r:id="" action="ppaction://media"/>
            <a:extLst>
              <a:ext uri="{FF2B5EF4-FFF2-40B4-BE49-F238E27FC236}">
                <a16:creationId xmlns:a16="http://schemas.microsoft.com/office/drawing/2014/main" id="{771D0E47-F69D-4CE3-9CB4-B57FD0D4E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032" t="14584" r="7812" b="23030"/>
          <a:stretch/>
        </p:blipFill>
        <p:spPr>
          <a:xfrm>
            <a:off x="4648200" y="4106099"/>
            <a:ext cx="8521009" cy="46819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1A64B7-7550-4CA5-8255-1B7FA2BFD70F}"/>
              </a:ext>
            </a:extLst>
          </p:cNvPr>
          <p:cNvSpPr txBox="1"/>
          <p:nvPr/>
        </p:nvSpPr>
        <p:spPr>
          <a:xfrm>
            <a:off x="723898" y="3200818"/>
            <a:ext cx="16840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54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Alternating current – electricity as we know it today</a:t>
            </a:r>
          </a:p>
        </p:txBody>
      </p:sp>
    </p:spTree>
    <p:extLst>
      <p:ext uri="{BB962C8B-B14F-4D97-AF65-F5344CB8AC3E}">
        <p14:creationId xmlns:p14="http://schemas.microsoft.com/office/powerpoint/2010/main" val="426192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103779"/>
                </a:solidFill>
                <a:effectLst/>
                <a:uLnTx/>
                <a:uFillTx/>
                <a:latin typeface="Halant Medium Bold"/>
                <a:ea typeface="+mn-ea"/>
                <a:cs typeface="+mn-cs"/>
              </a:rPr>
              <a:t>Choose your </a:t>
            </a: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Design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A36BDE38-65AD-4846-A942-3DA8E4625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107062"/>
            <a:ext cx="9850304" cy="742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99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Which shape resonates with you?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C6E156-6D07-46E2-91EF-2D37457EA71B}"/>
              </a:ext>
            </a:extLst>
          </p:cNvPr>
          <p:cNvSpPr txBox="1"/>
          <p:nvPr/>
        </p:nvSpPr>
        <p:spPr>
          <a:xfrm>
            <a:off x="5069111" y="7209234"/>
            <a:ext cx="861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14-sided?</a:t>
            </a:r>
          </a:p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Choose between 14-sided and </a:t>
            </a:r>
          </a:p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14-sided yin yang. </a:t>
            </a:r>
          </a:p>
          <a:p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2F40-E50B-4DEB-8BE3-CBE56F98EF0F}"/>
              </a:ext>
            </a:extLst>
          </p:cNvPr>
          <p:cNvSpPr txBox="1"/>
          <p:nvPr/>
        </p:nvSpPr>
        <p:spPr>
          <a:xfrm>
            <a:off x="10363200" y="5486489"/>
            <a:ext cx="1600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400" dirty="0">
              <a:solidFill>
                <a:schemeClr val="accent1">
                  <a:lumMod val="50000"/>
                </a:schemeClr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6FA0D-A015-40C3-863F-B0A6736E5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338648"/>
            <a:ext cx="3316511" cy="3444539"/>
          </a:xfrm>
          <a:prstGeom prst="rect">
            <a:avLst/>
          </a:prstGeom>
        </p:spPr>
      </p:pic>
      <p:pic>
        <p:nvPicPr>
          <p:cNvPr id="5" name="Picture 4" descr="A picture containing dark, bowed instrument&#10;&#10;Description automatically generated">
            <a:extLst>
              <a:ext uri="{FF2B5EF4-FFF2-40B4-BE49-F238E27FC236}">
                <a16:creationId xmlns:a16="http://schemas.microsoft.com/office/drawing/2014/main" id="{32D74188-D2F5-4FC7-A29D-7F7350D05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936" y="3421229"/>
            <a:ext cx="3050049" cy="32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66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Which shape resonates with you?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C6E156-6D07-46E2-91EF-2D37457EA71B}"/>
              </a:ext>
            </a:extLst>
          </p:cNvPr>
          <p:cNvSpPr txBox="1"/>
          <p:nvPr/>
        </p:nvSpPr>
        <p:spPr>
          <a:xfrm>
            <a:off x="6476999" y="7526060"/>
            <a:ext cx="58674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8-sided?</a:t>
            </a:r>
          </a:p>
          <a:p>
            <a:pPr algn="ctr"/>
            <a:r>
              <a:rPr lang="en-AU" sz="44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You are ready to choose your colours!</a:t>
            </a:r>
          </a:p>
          <a:p>
            <a:endParaRPr lang="en-A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2B2F40-E50B-4DEB-8BE3-CBE56F98EF0F}"/>
              </a:ext>
            </a:extLst>
          </p:cNvPr>
          <p:cNvSpPr txBox="1"/>
          <p:nvPr/>
        </p:nvSpPr>
        <p:spPr>
          <a:xfrm>
            <a:off x="10363200" y="5486489"/>
            <a:ext cx="16002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4400" dirty="0">
              <a:solidFill>
                <a:schemeClr val="accent1">
                  <a:lumMod val="50000"/>
                </a:schemeClr>
              </a:solidFill>
              <a:latin typeface="Halant Medium Bold" panose="020B0604020202020204" charset="0"/>
              <a:cs typeface="Halant Medium Bold" panose="020B0604020202020204" charset="0"/>
            </a:endParaRPr>
          </a:p>
          <a:p>
            <a:endParaRPr lang="en-A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9DCD96-F661-4B44-8424-441EC8BC5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68" t="13579" r="10346" b="22428"/>
          <a:stretch/>
        </p:blipFill>
        <p:spPr>
          <a:xfrm>
            <a:off x="7886699" y="3600494"/>
            <a:ext cx="3048000" cy="308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134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103779"/>
                </a:solidFill>
                <a:effectLst/>
                <a:uLnTx/>
                <a:uFillTx/>
                <a:latin typeface="Halant Medium Bold"/>
                <a:ea typeface="+mn-ea"/>
                <a:cs typeface="+mn-cs"/>
              </a:rPr>
              <a:t>Choose your </a:t>
            </a: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Design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2242C8-AFD6-4F4F-98FC-89D74C4BE8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828800"/>
            <a:ext cx="112776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32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05600" y="4305299"/>
            <a:ext cx="10470102" cy="2436563"/>
            <a:chOff x="-232186" y="1024034"/>
            <a:chExt cx="10634313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-232186" y="1024034"/>
              <a:ext cx="10634313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Ten Sided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10B26D9-4A62-4881-910C-14E16206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2" y="2908300"/>
            <a:ext cx="4191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43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98232D-1D97-4673-A093-BB6F568996E5}"/>
              </a:ext>
            </a:extLst>
          </p:cNvPr>
          <p:cNvSpPr txBox="1"/>
          <p:nvPr/>
        </p:nvSpPr>
        <p:spPr>
          <a:xfrm rot="10800000" flipH="1" flipV="1">
            <a:off x="304800" y="783622"/>
            <a:ext cx="1821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103779"/>
                </a:solidFill>
                <a:effectLst/>
                <a:uLnTx/>
                <a:uFillTx/>
                <a:latin typeface="Halant Medium Bold"/>
                <a:ea typeface="+mn-ea"/>
                <a:cs typeface="+mn-cs"/>
              </a:rPr>
              <a:t>Choose your </a:t>
            </a: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Design</a:t>
            </a:r>
            <a:endParaRPr kumimoji="0" lang="en-US" sz="8500" b="0" i="0" u="none" strike="noStrike" kern="1200" cap="none" spc="0" normalizeH="0" baseline="0" noProof="0" dirty="0">
              <a:ln>
                <a:noFill/>
              </a:ln>
              <a:solidFill>
                <a:srgbClr val="103779"/>
              </a:solidFill>
              <a:effectLst/>
              <a:uLnTx/>
              <a:uFillTx/>
              <a:latin typeface="Halant Medium Bold"/>
              <a:ea typeface="+mn-ea"/>
              <a:cs typeface="+mn-cs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92E134BE-B997-4526-9B3E-5DD56D11D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2107062"/>
            <a:ext cx="10210800" cy="84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78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2" y="4086941"/>
            <a:ext cx="9220198" cy="2436565"/>
            <a:chOff x="1" y="865868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1238321" y="865868"/>
              <a:ext cx="6507748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Teen 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 descr="A close-up of a necklace&#10;&#10;Description automatically generated with medium confidence">
            <a:extLst>
              <a:ext uri="{FF2B5EF4-FFF2-40B4-BE49-F238E27FC236}">
                <a16:creationId xmlns:a16="http://schemas.microsoft.com/office/drawing/2014/main" id="{7994735F-9031-4052-B8AD-4CF866B3FE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r="31852" b="5556"/>
          <a:stretch/>
        </p:blipFill>
        <p:spPr>
          <a:xfrm>
            <a:off x="5010845" y="3619500"/>
            <a:ext cx="1981200" cy="3886200"/>
          </a:xfrm>
          <a:prstGeom prst="rect">
            <a:avLst/>
          </a:prstGeom>
        </p:spPr>
      </p:pic>
      <p:pic>
        <p:nvPicPr>
          <p:cNvPr id="8" name="Picture 7" descr="A picture containing enamel, locket&#10;&#10;Description automatically generated">
            <a:extLst>
              <a:ext uri="{FF2B5EF4-FFF2-40B4-BE49-F238E27FC236}">
                <a16:creationId xmlns:a16="http://schemas.microsoft.com/office/drawing/2014/main" id="{77B3CDB5-1B63-4A06-BCC3-4EBCBC33A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7" t="-1852" r="17408" b="-1"/>
          <a:stretch/>
        </p:blipFill>
        <p:spPr>
          <a:xfrm>
            <a:off x="1984546" y="3413159"/>
            <a:ext cx="3192319" cy="474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710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2" y="4610100"/>
            <a:ext cx="9220198" cy="2436565"/>
            <a:chOff x="1" y="1244813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1006135" y="1244813"/>
              <a:ext cx="6507748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Child’s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 descr="A blue ornament from a tree&#10;&#10;Description automatically generated with low confidence">
            <a:extLst>
              <a:ext uri="{FF2B5EF4-FFF2-40B4-BE49-F238E27FC236}">
                <a16:creationId xmlns:a16="http://schemas.microsoft.com/office/drawing/2014/main" id="{560239CD-86E4-4BDD-80C6-26141E2DC0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518" y="3770982"/>
            <a:ext cx="51435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4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2" y="3589188"/>
            <a:ext cx="9220198" cy="3642023"/>
            <a:chOff x="1" y="505326"/>
            <a:chExt cx="9364806" cy="2638061"/>
          </a:xfrm>
        </p:grpSpPr>
        <p:sp>
          <p:nvSpPr>
            <p:cNvPr id="3" name="TextBox 3"/>
            <p:cNvSpPr txBox="1"/>
            <p:nvPr/>
          </p:nvSpPr>
          <p:spPr>
            <a:xfrm>
              <a:off x="1857482" y="505326"/>
              <a:ext cx="6507748" cy="26380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Furry Friends’ Pendant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11E9F9-79DF-4FC5-8055-292ED6F55F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t="5744" r="27652"/>
          <a:stretch/>
        </p:blipFill>
        <p:spPr>
          <a:xfrm>
            <a:off x="2247899" y="2933700"/>
            <a:ext cx="3429000" cy="528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D2203-963D-4081-9A75-CC83B5770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1853" r="28889"/>
          <a:stretch/>
        </p:blipFill>
        <p:spPr>
          <a:xfrm>
            <a:off x="6096000" y="2383964"/>
            <a:ext cx="2444858" cy="539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397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4200" y="4762500"/>
            <a:ext cx="9775370" cy="3787208"/>
            <a:chOff x="-1" y="944347"/>
            <a:chExt cx="9928685" cy="1683911"/>
          </a:xfrm>
        </p:grpSpPr>
        <p:sp>
          <p:nvSpPr>
            <p:cNvPr id="3" name="TextBox 3"/>
            <p:cNvSpPr txBox="1"/>
            <p:nvPr/>
          </p:nvSpPr>
          <p:spPr>
            <a:xfrm>
              <a:off x="-1" y="944347"/>
              <a:ext cx="9928685" cy="8917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Phone Tag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8" name="Picture 7" descr="A picture containing several&#10;&#10;Description automatically generated">
            <a:extLst>
              <a:ext uri="{FF2B5EF4-FFF2-40B4-BE49-F238E27FC236}">
                <a16:creationId xmlns:a16="http://schemas.microsoft.com/office/drawing/2014/main" id="{ED1FE77A-B407-4BEB-A99D-DDC374AE7F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630" y="2860108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8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1A64B7-7550-4CA5-8255-1B7FA2BFD70F}"/>
              </a:ext>
            </a:extLst>
          </p:cNvPr>
          <p:cNvSpPr txBox="1"/>
          <p:nvPr/>
        </p:nvSpPr>
        <p:spPr>
          <a:xfrm>
            <a:off x="2076449" y="3200818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War of the Currents</a:t>
            </a:r>
          </a:p>
        </p:txBody>
      </p:sp>
      <p:pic>
        <p:nvPicPr>
          <p:cNvPr id="5" name="Picture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50A8B795-8CE5-46E8-8721-073EFC243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01" y="4171519"/>
            <a:ext cx="3038802" cy="41409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2549BD-450F-41B6-8E64-93AD6A435712}"/>
              </a:ext>
            </a:extLst>
          </p:cNvPr>
          <p:cNvSpPr txBox="1"/>
          <p:nvPr/>
        </p:nvSpPr>
        <p:spPr>
          <a:xfrm>
            <a:off x="3467099" y="8633128"/>
            <a:ext cx="11353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500" dirty="0">
                <a:solidFill>
                  <a:schemeClr val="accent1">
                    <a:lumMod val="50000"/>
                  </a:schemeClr>
                </a:solidFill>
                <a:latin typeface="Halant Medium Bold" panose="020B0604020202020204" charset="0"/>
                <a:cs typeface="Halant Medium Bold" panose="020B0604020202020204" charset="0"/>
              </a:rPr>
              <a:t>Thomas Edison                           Nikola Tesla</a:t>
            </a:r>
            <a:r>
              <a:rPr lang="en-AU" sz="3000" dirty="0"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  <p:pic>
        <p:nvPicPr>
          <p:cNvPr id="13" name="Picture 12" descr="A picture containing text, person, standing, posing&#10;&#10;Description automatically generated">
            <a:extLst>
              <a:ext uri="{FF2B5EF4-FFF2-40B4-BE49-F238E27FC236}">
                <a16:creationId xmlns:a16="http://schemas.microsoft.com/office/drawing/2014/main" id="{449C4192-9249-43C0-8E4D-05A5E38D6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" r="50000"/>
          <a:stretch/>
        </p:blipFill>
        <p:spPr>
          <a:xfrm>
            <a:off x="13696619" y="4213017"/>
            <a:ext cx="3142945" cy="4162656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1ECC05A1-AC3A-4D88-970B-64018588A4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234" y="4206823"/>
            <a:ext cx="4074476" cy="409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41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7018049" y="457202"/>
            <a:ext cx="1847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3000">
              <a:solidFill>
                <a:schemeClr val="folHlink"/>
              </a:solidFill>
              <a:latin typeface="Comic Sans MS" charset="0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4210547" y="8246982"/>
            <a:ext cx="43314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Radiation penetration in the head of an adult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8861732" y="8218146"/>
            <a:ext cx="4219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Radiation penetration</a:t>
            </a:r>
          </a:p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in the head</a:t>
            </a:r>
          </a:p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of a teenager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3037679" y="8246982"/>
            <a:ext cx="5257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Radiation penetration</a:t>
            </a:r>
          </a:p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in the head of a child</a:t>
            </a:r>
          </a:p>
        </p:txBody>
      </p:sp>
      <p:pic>
        <p:nvPicPr>
          <p:cNvPr id="93190" name="Picture 6" descr="mobile phone brain scan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" t="72606" r="79633"/>
          <a:stretch>
            <a:fillRect/>
          </a:stretch>
        </p:blipFill>
        <p:spPr bwMode="auto">
          <a:xfrm>
            <a:off x="4359619" y="3045945"/>
            <a:ext cx="4059934" cy="46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 descr="mobile phone brain scan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37440" r="65083" b="36186"/>
          <a:stretch>
            <a:fillRect/>
          </a:stretch>
        </p:blipFill>
        <p:spPr bwMode="auto">
          <a:xfrm>
            <a:off x="8861732" y="3045946"/>
            <a:ext cx="4175947" cy="461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8" descr="mobile phone brain scan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7" t="72606" r="50960" b="1021"/>
          <a:stretch>
            <a:fillRect/>
          </a:stretch>
        </p:blipFill>
        <p:spPr bwMode="auto">
          <a:xfrm>
            <a:off x="13390990" y="3045946"/>
            <a:ext cx="4216940" cy="452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Text Box 9"/>
          <p:cNvSpPr txBox="1">
            <a:spLocks noChangeArrowheads="1"/>
          </p:cNvSpPr>
          <p:nvPr/>
        </p:nvSpPr>
        <p:spPr bwMode="auto">
          <a:xfrm>
            <a:off x="5148308" y="1231320"/>
            <a:ext cx="799138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9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MRI Scan</a:t>
            </a:r>
            <a:endParaRPr lang="en-AU" sz="9000" b="1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3268FD1-C51C-46F5-AE50-B207FF8A1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7" y="2576525"/>
            <a:ext cx="3571875" cy="534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524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sotw9_temp0">
            <a:extLst>
              <a:ext uri="{FF2B5EF4-FFF2-40B4-BE49-F238E27FC236}">
                <a16:creationId xmlns:a16="http://schemas.microsoft.com/office/drawing/2014/main" id="{A2105542-01D2-2747-B4A7-5AA5068C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/>
          <a:stretch>
            <a:fillRect/>
          </a:stretch>
        </p:blipFill>
        <p:spPr bwMode="auto">
          <a:xfrm>
            <a:off x="1235307" y="2247900"/>
            <a:ext cx="50292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4">
            <a:extLst>
              <a:ext uri="{FF2B5EF4-FFF2-40B4-BE49-F238E27FC236}">
                <a16:creationId xmlns:a16="http://schemas.microsoft.com/office/drawing/2014/main" id="{71BA35DE-22C6-0643-8542-52B2F54E6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3604"/>
            <a:ext cx="55245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energy field of a lady who had used her mobile phone 2 hours earlier.</a:t>
            </a:r>
            <a:r>
              <a:rPr lang="en-US" altLang="en-US" sz="35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 </a:t>
            </a:r>
            <a:endParaRPr lang="en-AU" altLang="en-US" sz="3500" b="1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sp>
        <p:nvSpPr>
          <p:cNvPr id="47109" name="Text Box 5">
            <a:extLst>
              <a:ext uri="{FF2B5EF4-FFF2-40B4-BE49-F238E27FC236}">
                <a16:creationId xmlns:a16="http://schemas.microsoft.com/office/drawing/2014/main" id="{155BE4C6-7C8F-B940-8FA7-1B2A87892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205" y="263604"/>
            <a:ext cx="5965595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same lady’s energy field while using her phone for 10 minutes with </a:t>
            </a:r>
            <a:r>
              <a:rPr lang="en-US" altLang="en-US" sz="35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NO</a:t>
            </a:r>
            <a:r>
              <a:rPr lang="en-US" altLang="en-US" sz="3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Phone Tag.</a:t>
            </a:r>
          </a:p>
        </p:txBody>
      </p:sp>
      <p:sp>
        <p:nvSpPr>
          <p:cNvPr id="47110" name="Text Box 6">
            <a:extLst>
              <a:ext uri="{FF2B5EF4-FFF2-40B4-BE49-F238E27FC236}">
                <a16:creationId xmlns:a16="http://schemas.microsoft.com/office/drawing/2014/main" id="{56DFDAD1-B8BC-714A-AB25-2A246FD3A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92" y="263604"/>
            <a:ext cx="5524500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5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same lady while using her phone for 10 minutes with a Phone Tag fitted.</a:t>
            </a:r>
            <a:endParaRPr lang="en-AU" altLang="en-US" sz="35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985BF829-F757-6744-820F-E9ED7D2C6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8272" y="4800601"/>
            <a:ext cx="184731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 altLang="en-US" sz="2700">
              <a:latin typeface="Times New Roman" panose="02020603050405020304" pitchFamily="18" charset="0"/>
            </a:endParaRPr>
          </a:p>
        </p:txBody>
      </p:sp>
      <p:pic>
        <p:nvPicPr>
          <p:cNvPr id="47112" name="Picture 8" descr="msotw9_temp0">
            <a:extLst>
              <a:ext uri="{FF2B5EF4-FFF2-40B4-BE49-F238E27FC236}">
                <a16:creationId xmlns:a16="http://schemas.microsoft.com/office/drawing/2014/main" id="{4DB8387B-D640-F244-B118-EBF0E098E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r="31667"/>
          <a:stretch>
            <a:fillRect/>
          </a:stretch>
        </p:blipFill>
        <p:spPr bwMode="auto">
          <a:xfrm>
            <a:off x="7233557" y="2247900"/>
            <a:ext cx="43434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3" name="Picture 9" descr="msotw9_temp0">
            <a:extLst>
              <a:ext uri="{FF2B5EF4-FFF2-40B4-BE49-F238E27FC236}">
                <a16:creationId xmlns:a16="http://schemas.microsoft.com/office/drawing/2014/main" id="{0104E96C-BBAD-BF45-AAB4-D07BAD7B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/>
          <a:stretch>
            <a:fillRect/>
          </a:stretch>
        </p:blipFill>
        <p:spPr bwMode="auto">
          <a:xfrm>
            <a:off x="12546007" y="2247900"/>
            <a:ext cx="44577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5048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Aura thymus  pink glow">
            <a:extLst>
              <a:ext uri="{FF2B5EF4-FFF2-40B4-BE49-F238E27FC236}">
                <a16:creationId xmlns:a16="http://schemas.microsoft.com/office/drawing/2014/main" id="{03946315-9760-A247-9B88-F2296597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5127" r="3044" b="4999"/>
          <a:stretch>
            <a:fillRect/>
          </a:stretch>
        </p:blipFill>
        <p:spPr bwMode="auto">
          <a:xfrm>
            <a:off x="1288905" y="1485900"/>
            <a:ext cx="4600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phone ringing with no tag">
            <a:extLst>
              <a:ext uri="{FF2B5EF4-FFF2-40B4-BE49-F238E27FC236}">
                <a16:creationId xmlns:a16="http://schemas.microsoft.com/office/drawing/2014/main" id="{29F2272F-ED68-C240-BFF6-2279A31B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6937" r="4326" b="5127"/>
          <a:stretch>
            <a:fillRect/>
          </a:stretch>
        </p:blipFill>
        <p:spPr bwMode="auto">
          <a:xfrm>
            <a:off x="6884518" y="1485900"/>
            <a:ext cx="463391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hone with Disc on ringing">
            <a:extLst>
              <a:ext uri="{FF2B5EF4-FFF2-40B4-BE49-F238E27FC236}">
                <a16:creationId xmlns:a16="http://schemas.microsoft.com/office/drawing/2014/main" id="{C7FA554B-F7FB-E74B-B519-C2621D51D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4818" r="5501" b="3326"/>
          <a:stretch/>
        </p:blipFill>
        <p:spPr bwMode="auto">
          <a:xfrm>
            <a:off x="12412377" y="1485900"/>
            <a:ext cx="4464843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3BED24-4078-4261-8000-EB2FEF6E1957}"/>
              </a:ext>
            </a:extLst>
          </p:cNvPr>
          <p:cNvSpPr txBox="1"/>
          <p:nvPr/>
        </p:nvSpPr>
        <p:spPr>
          <a:xfrm>
            <a:off x="1709413" y="7885882"/>
            <a:ext cx="10011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no phone              </a:t>
            </a:r>
            <a:r>
              <a:rPr lang="en-AU" sz="6000" dirty="0" err="1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</a:t>
            </a:r>
            <a:endParaRPr lang="en-AU" sz="6000" dirty="0">
              <a:solidFill>
                <a:schemeClr val="tx2"/>
              </a:solidFill>
              <a:latin typeface="Halant Medium Bold" panose="020B0604020202020204" charset="0"/>
              <a:cs typeface="Halant Medium Bold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7DB8DF-A729-40DF-8983-CD5FD79AB9A8}"/>
              </a:ext>
            </a:extLst>
          </p:cNvPr>
          <p:cNvSpPr txBox="1"/>
          <p:nvPr/>
        </p:nvSpPr>
        <p:spPr>
          <a:xfrm>
            <a:off x="12412377" y="7885882"/>
            <a:ext cx="4464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 with</a:t>
            </a:r>
          </a:p>
          <a:p>
            <a:pPr algn="ctr"/>
            <a:r>
              <a:rPr lang="en-AU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phone tag</a:t>
            </a:r>
          </a:p>
        </p:txBody>
      </p:sp>
    </p:spTree>
    <p:extLst>
      <p:ext uri="{BB962C8B-B14F-4D97-AF65-F5344CB8AC3E}">
        <p14:creationId xmlns:p14="http://schemas.microsoft.com/office/powerpoint/2010/main" val="637493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B256C6DA-8711-48BC-B73F-724017A05A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b="12862"/>
          <a:stretch/>
        </p:blipFill>
        <p:spPr>
          <a:xfrm>
            <a:off x="2667002" y="1915547"/>
            <a:ext cx="6019800" cy="541219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305800" y="3050740"/>
            <a:ext cx="10134599" cy="3510139"/>
            <a:chOff x="-844368" y="85725"/>
            <a:chExt cx="10209175" cy="2542533"/>
          </a:xfrm>
        </p:grpSpPr>
        <p:sp>
          <p:nvSpPr>
            <p:cNvPr id="3" name="TextBox 3"/>
            <p:cNvSpPr txBox="1"/>
            <p:nvPr/>
          </p:nvSpPr>
          <p:spPr>
            <a:xfrm>
              <a:off x="-844368" y="85725"/>
              <a:ext cx="8443679" cy="89173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Pocket Plate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E9565-9888-4D92-BF2C-0E452805FC6F}"/>
              </a:ext>
            </a:extLst>
          </p:cNvPr>
          <p:cNvSpPr txBox="1"/>
          <p:nvPr/>
        </p:nvSpPr>
        <p:spPr>
          <a:xfrm>
            <a:off x="7658100" y="4281846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0" b="1" dirty="0">
              <a:solidFill>
                <a:schemeClr val="tx2"/>
              </a:solidFill>
              <a:latin typeface="Halant Medium" panose="020B0604020202020204" charset="0"/>
              <a:cs typeface="Halant Medium" panose="020B0604020202020204" charset="0"/>
            </a:endParaRPr>
          </a:p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 our pocket rocket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AU" sz="6000" b="1" dirty="0">
              <a:solidFill>
                <a:schemeClr val="tx2"/>
              </a:solidFill>
              <a:latin typeface="Halant Medium" panose="020B0604020202020204" charset="0"/>
              <a:cs typeface="Halant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04BC68-3AF9-4BEB-BA35-E0611E9F0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7" r="12168"/>
          <a:stretch/>
        </p:blipFill>
        <p:spPr>
          <a:xfrm>
            <a:off x="837732" y="2247900"/>
            <a:ext cx="4724400" cy="4961006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534398" y="3226506"/>
            <a:ext cx="9906001" cy="3334373"/>
            <a:chOff x="-614087" y="213039"/>
            <a:chExt cx="9978894" cy="2415219"/>
          </a:xfrm>
        </p:grpSpPr>
        <p:sp>
          <p:nvSpPr>
            <p:cNvPr id="3" name="TextBox 3"/>
            <p:cNvSpPr txBox="1"/>
            <p:nvPr/>
          </p:nvSpPr>
          <p:spPr>
            <a:xfrm>
              <a:off x="-614087" y="213039"/>
              <a:ext cx="9364806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5G </a:t>
              </a:r>
            </a:p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Oyster Plates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4697B96-EA77-4C72-963E-32482A87B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1" t="6135" r="16761"/>
          <a:stretch/>
        </p:blipFill>
        <p:spPr>
          <a:xfrm>
            <a:off x="5943600" y="3226506"/>
            <a:ext cx="3590922" cy="3982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03BB3F-8198-444A-8CFD-A5999A2A376F}"/>
              </a:ext>
            </a:extLst>
          </p:cNvPr>
          <p:cNvSpPr txBox="1"/>
          <p:nvPr/>
        </p:nvSpPr>
        <p:spPr>
          <a:xfrm>
            <a:off x="9150061" y="6239410"/>
            <a:ext cx="8065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building the foundation of your peaceful bubble</a:t>
            </a:r>
          </a:p>
        </p:txBody>
      </p:sp>
    </p:spTree>
    <p:extLst>
      <p:ext uri="{BB962C8B-B14F-4D97-AF65-F5344CB8AC3E}">
        <p14:creationId xmlns:p14="http://schemas.microsoft.com/office/powerpoint/2010/main" val="6526068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53200" y="2919906"/>
            <a:ext cx="9220198" cy="4845380"/>
            <a:chOff x="1" y="1176786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3095803" y="1176786"/>
              <a:ext cx="6269004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Electron </a:t>
              </a:r>
            </a:p>
            <a:p>
              <a:pPr algn="ctr">
                <a:lnSpc>
                  <a:spcPts val="9350"/>
                </a:lnSpc>
              </a:pPr>
              <a:r>
                <a:rPr lang="en-US" sz="8500" dirty="0" err="1">
                  <a:solidFill>
                    <a:srgbClr val="103779"/>
                  </a:solidFill>
                  <a:latin typeface="Halant Medium Bold"/>
                </a:rPr>
                <a:t>Stabiliser</a:t>
              </a:r>
              <a:endParaRPr lang="en-US" sz="85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E9565-9888-4D92-BF2C-0E452805FC6F}"/>
              </a:ext>
            </a:extLst>
          </p:cNvPr>
          <p:cNvSpPr txBox="1"/>
          <p:nvPr/>
        </p:nvSpPr>
        <p:spPr>
          <a:xfrm>
            <a:off x="8686803" y="5591383"/>
            <a:ext cx="8065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from chaotic to coherent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CC88A9B-AAF2-4A93-BAA2-B5F5DF819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53" r="4862"/>
          <a:stretch/>
        </p:blipFill>
        <p:spPr>
          <a:xfrm>
            <a:off x="545526" y="4138189"/>
            <a:ext cx="8065075" cy="484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0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795039" y="3455195"/>
            <a:ext cx="723900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50"/>
              </a:lnSpc>
            </a:pPr>
            <a:r>
              <a:rPr lang="en-US" sz="8500" dirty="0">
                <a:solidFill>
                  <a:srgbClr val="103779"/>
                </a:solidFill>
                <a:latin typeface="Halant Medium Bold"/>
              </a:rPr>
              <a:t>The Water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CA9E1-6E7D-43F1-81EE-A8A68875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6" t="12048" r="14342" b="11635"/>
          <a:stretch/>
        </p:blipFill>
        <p:spPr>
          <a:xfrm>
            <a:off x="1672937" y="906189"/>
            <a:ext cx="5410199" cy="4694511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5B9E344D-2179-48A4-AFA5-D46A580BB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28383" r="15498" b="23856"/>
          <a:stretch/>
        </p:blipFill>
        <p:spPr>
          <a:xfrm>
            <a:off x="609600" y="6098572"/>
            <a:ext cx="6843141" cy="3200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834A6-1320-4597-8F7C-ECD6B42E335C}"/>
              </a:ext>
            </a:extLst>
          </p:cNvPr>
          <p:cNvSpPr txBox="1"/>
          <p:nvPr/>
        </p:nvSpPr>
        <p:spPr>
          <a:xfrm>
            <a:off x="8077201" y="5600699"/>
            <a:ext cx="8674678" cy="285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Negatively ionise your water </a:t>
            </a:r>
          </a:p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(that’s a positive thing)</a:t>
            </a:r>
          </a:p>
        </p:txBody>
      </p:sp>
    </p:spTree>
    <p:extLst>
      <p:ext uri="{BB962C8B-B14F-4D97-AF65-F5344CB8AC3E}">
        <p14:creationId xmlns:p14="http://schemas.microsoft.com/office/powerpoint/2010/main" val="27950485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65E5D3-0C91-445F-97D9-53FB89D75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850" y="2320807"/>
            <a:ext cx="6224555" cy="5645385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6019800" y="3162300"/>
            <a:ext cx="12576462" cy="4847481"/>
            <a:chOff x="-3304200" y="994453"/>
            <a:chExt cx="12669007" cy="3511223"/>
          </a:xfrm>
        </p:grpSpPr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  <p:sp>
          <p:nvSpPr>
            <p:cNvPr id="3" name="TextBox 3"/>
            <p:cNvSpPr txBox="1"/>
            <p:nvPr/>
          </p:nvSpPr>
          <p:spPr>
            <a:xfrm>
              <a:off x="-3304200" y="994453"/>
              <a:ext cx="5299979" cy="35112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The Car Plate and the Hybrid Car Kit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E9565-9888-4D92-BF2C-0E452805FC6F}"/>
              </a:ext>
            </a:extLst>
          </p:cNvPr>
          <p:cNvSpPr txBox="1"/>
          <p:nvPr/>
        </p:nvSpPr>
        <p:spPr>
          <a:xfrm>
            <a:off x="5410200" y="8594235"/>
            <a:ext cx="967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goodbye road rage ;)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4794E36D-4AFE-4D25-B9B2-9DEC0AB9FD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4" t="13683" r="20946" b="8614"/>
          <a:stretch/>
        </p:blipFill>
        <p:spPr>
          <a:xfrm>
            <a:off x="1582136" y="3537575"/>
            <a:ext cx="3072204" cy="321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002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59856" y="4744735"/>
            <a:ext cx="12569778" cy="2436564"/>
            <a:chOff x="1" y="1410941"/>
            <a:chExt cx="9364806" cy="1764900"/>
          </a:xfrm>
        </p:grpSpPr>
        <p:sp>
          <p:nvSpPr>
            <p:cNvPr id="3" name="TextBox 3"/>
            <p:cNvSpPr txBox="1"/>
            <p:nvPr/>
          </p:nvSpPr>
          <p:spPr>
            <a:xfrm>
              <a:off x="1740637" y="1410941"/>
              <a:ext cx="6755742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Small Octagonal </a:t>
              </a:r>
            </a:p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Plate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AFE4BE6-A888-4C72-93D1-06B05C611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866900"/>
            <a:ext cx="8686802" cy="69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80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rocks&#10;&#10;Description automatically generated with low confidence">
            <a:extLst>
              <a:ext uri="{FF2B5EF4-FFF2-40B4-BE49-F238E27FC236}">
                <a16:creationId xmlns:a16="http://schemas.microsoft.com/office/drawing/2014/main" id="{A98DCEB4-03F6-49D4-85D7-6DD083D79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77" y="1926992"/>
            <a:ext cx="8241743" cy="659339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337390" y="3730955"/>
            <a:ext cx="10134599" cy="3510139"/>
            <a:chOff x="-844368" y="85725"/>
            <a:chExt cx="10209175" cy="2542533"/>
          </a:xfrm>
        </p:grpSpPr>
        <p:sp>
          <p:nvSpPr>
            <p:cNvPr id="3" name="TextBox 3"/>
            <p:cNvSpPr txBox="1"/>
            <p:nvPr/>
          </p:nvSpPr>
          <p:spPr>
            <a:xfrm>
              <a:off x="-844368" y="85725"/>
              <a:ext cx="8443679" cy="17649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Laptop/Tablet Tags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2293391"/>
              <a:ext cx="9364806" cy="3348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600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99E9565-9888-4D92-BF2C-0E452805FC6F}"/>
              </a:ext>
            </a:extLst>
          </p:cNvPr>
          <p:cNvSpPr txBox="1"/>
          <p:nvPr/>
        </p:nvSpPr>
        <p:spPr>
          <a:xfrm>
            <a:off x="7658100" y="5487304"/>
            <a:ext cx="9677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6000" b="1" dirty="0">
              <a:solidFill>
                <a:schemeClr val="tx2"/>
              </a:solidFill>
              <a:latin typeface="Halant Medium" panose="020B0604020202020204" charset="0"/>
              <a:cs typeface="Halant Medium" panose="020B0604020202020204" charset="0"/>
            </a:endParaRPr>
          </a:p>
          <a:p>
            <a:pPr algn="ctr"/>
            <a:r>
              <a:rPr lang="en-AU" sz="6000" b="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AU" sz="6000" b="1" dirty="0">
              <a:solidFill>
                <a:schemeClr val="tx2"/>
              </a:solidFill>
              <a:latin typeface="Halant Medium" panose="020B0604020202020204" charset="0"/>
              <a:cs typeface="Halant Medium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4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1A64B7-7550-4CA5-8255-1B7FA2BFD70F}"/>
              </a:ext>
            </a:extLst>
          </p:cNvPr>
          <p:cNvSpPr txBox="1"/>
          <p:nvPr/>
        </p:nvSpPr>
        <p:spPr>
          <a:xfrm>
            <a:off x="2095500" y="3424743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6000" b="1" dirty="0" err="1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Niagra</a:t>
            </a:r>
            <a:r>
              <a:rPr lang="en-US" sz="6000" b="1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Power Station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31772A3-E07E-416E-934B-ADDFEB588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9664" r="5165" b="11092"/>
          <a:stretch/>
        </p:blipFill>
        <p:spPr>
          <a:xfrm>
            <a:off x="1659281" y="4551089"/>
            <a:ext cx="7467600" cy="4576680"/>
          </a:xfrm>
          <a:prstGeom prst="rect">
            <a:avLst/>
          </a:prstGeom>
        </p:spPr>
      </p:pic>
      <p:pic>
        <p:nvPicPr>
          <p:cNvPr id="6" name="Picture 5" descr="A picture containing smoke, clouds, traveling&#10;&#10;Description automatically generated">
            <a:extLst>
              <a:ext uri="{FF2B5EF4-FFF2-40B4-BE49-F238E27FC236}">
                <a16:creationId xmlns:a16="http://schemas.microsoft.com/office/drawing/2014/main" id="{41EF4D3F-1D50-4BA3-BE69-4392C8776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14462" r="7441" b="15478"/>
          <a:stretch/>
        </p:blipFill>
        <p:spPr>
          <a:xfrm>
            <a:off x="9662825" y="4339493"/>
            <a:ext cx="7077648" cy="47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959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2861" y="3535120"/>
            <a:ext cx="4150490" cy="24827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5922126" y="7434181"/>
            <a:ext cx="1665413" cy="160182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74649" y="1562100"/>
            <a:ext cx="6760953" cy="4134670"/>
            <a:chOff x="0" y="85725"/>
            <a:chExt cx="9014604" cy="551289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725"/>
              <a:ext cx="9014604" cy="32487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50"/>
                </a:lnSpc>
              </a:pPr>
              <a:r>
                <a:rPr lang="en-US" sz="8500" dirty="0">
                  <a:solidFill>
                    <a:srgbClr val="103779"/>
                  </a:solidFill>
                  <a:latin typeface="Halant Medium Bold"/>
                </a:rPr>
                <a:t> </a:t>
              </a:r>
            </a:p>
            <a:p>
              <a:pPr>
                <a:lnSpc>
                  <a:spcPts val="9350"/>
                </a:lnSpc>
              </a:pPr>
              <a:endParaRPr lang="en-US" sz="85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94805"/>
              <a:ext cx="9014604" cy="5038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r>
                <a:rPr lang="en-US" sz="3500" dirty="0">
                  <a:solidFill>
                    <a:srgbClr val="103779"/>
                  </a:solidFill>
                  <a:latin typeface="Assistant Regular"/>
                </a:rPr>
                <a:t>‘What did you do? Did you repaint?’</a:t>
              </a:r>
              <a:endParaRPr lang="en-US" sz="2100" dirty="0">
                <a:solidFill>
                  <a:srgbClr val="103779"/>
                </a:solidFill>
                <a:latin typeface="Assistant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86261"/>
              <a:ext cx="9014604" cy="93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r>
                <a:rPr lang="en-US" sz="8500" spc="-35" dirty="0">
                  <a:solidFill>
                    <a:srgbClr val="103779"/>
                  </a:solidFill>
                  <a:latin typeface="Halant Medium"/>
                </a:rPr>
                <a:t>The House Kit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FBDAC5F-A9CC-4A77-8995-58DF12516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20" y="1866900"/>
            <a:ext cx="8657525" cy="692602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2863" y="3535121"/>
            <a:ext cx="4150490" cy="2482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5922127" y="7434182"/>
            <a:ext cx="1665413" cy="160182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74650" y="1562101"/>
            <a:ext cx="6760953" cy="4087413"/>
            <a:chOff x="0" y="85725"/>
            <a:chExt cx="9014604" cy="544988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725"/>
              <a:ext cx="9014604" cy="324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51"/>
                </a:lnSpc>
              </a:pPr>
              <a:r>
                <a:rPr lang="en-US" sz="8501" dirty="0">
                  <a:solidFill>
                    <a:srgbClr val="103779"/>
                  </a:solidFill>
                  <a:latin typeface="Halant Medium Bold"/>
                </a:rPr>
                <a:t> </a:t>
              </a:r>
            </a:p>
            <a:p>
              <a:pPr>
                <a:lnSpc>
                  <a:spcPts val="9351"/>
                </a:lnSpc>
              </a:pPr>
              <a:endParaRPr lang="en-US" sz="8501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94804"/>
              <a:ext cx="9014604" cy="44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2100" dirty="0">
                <a:solidFill>
                  <a:srgbClr val="103779"/>
                </a:solidFill>
                <a:latin typeface="Assistant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86260"/>
              <a:ext cx="9014604" cy="67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1"/>
                </a:lnSpc>
              </a:pPr>
              <a:endParaRPr lang="en-US" sz="3499" spc="-35" dirty="0">
                <a:solidFill>
                  <a:srgbClr val="103779"/>
                </a:solidFill>
                <a:latin typeface="Halant Medium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3FBBB4-420A-4B76-B31D-AEE34483FFED}"/>
              </a:ext>
            </a:extLst>
          </p:cNvPr>
          <p:cNvSpPr txBox="1"/>
          <p:nvPr/>
        </p:nvSpPr>
        <p:spPr>
          <a:xfrm>
            <a:off x="9601200" y="4443244"/>
            <a:ext cx="6609367" cy="140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The Town Kit</a:t>
            </a:r>
          </a:p>
        </p:txBody>
      </p:sp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3BD38436-E015-4D67-ACF5-C0663BCA6B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647" y="2947601"/>
            <a:ext cx="6609366" cy="528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597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62863" y="3535121"/>
            <a:ext cx="4150490" cy="2482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5922127" y="7434182"/>
            <a:ext cx="1665413" cy="160182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74650" y="1562101"/>
            <a:ext cx="6760953" cy="4087413"/>
            <a:chOff x="0" y="85725"/>
            <a:chExt cx="9014604" cy="544988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85725"/>
              <a:ext cx="9014604" cy="32487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351"/>
                </a:lnSpc>
              </a:pPr>
              <a:r>
                <a:rPr lang="en-US" sz="8501" dirty="0">
                  <a:solidFill>
                    <a:srgbClr val="103779"/>
                  </a:solidFill>
                  <a:latin typeface="Halant Medium Bold"/>
                </a:rPr>
                <a:t> </a:t>
              </a:r>
            </a:p>
            <a:p>
              <a:pPr>
                <a:lnSpc>
                  <a:spcPts val="9351"/>
                </a:lnSpc>
              </a:pPr>
              <a:endParaRPr lang="en-US" sz="8501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094804"/>
              <a:ext cx="9014604" cy="440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30"/>
                </a:lnSpc>
              </a:pPr>
              <a:endParaRPr lang="en-US" sz="2100" dirty="0">
                <a:solidFill>
                  <a:srgbClr val="103779"/>
                </a:solidFill>
                <a:latin typeface="Assistant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886260"/>
              <a:ext cx="9014604" cy="679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1"/>
                </a:lnSpc>
              </a:pPr>
              <a:endParaRPr lang="en-US" sz="3499" spc="-35" dirty="0">
                <a:solidFill>
                  <a:srgbClr val="103779"/>
                </a:solidFill>
                <a:latin typeface="Halant Medium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43FBBB4-420A-4B76-B31D-AEE34483FFED}"/>
              </a:ext>
            </a:extLst>
          </p:cNvPr>
          <p:cNvSpPr txBox="1"/>
          <p:nvPr/>
        </p:nvSpPr>
        <p:spPr>
          <a:xfrm>
            <a:off x="9601200" y="4295169"/>
            <a:ext cx="6760953" cy="270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50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The Bare </a:t>
            </a:r>
          </a:p>
          <a:p>
            <a:r>
              <a:rPr lang="en-AU" sz="8501" dirty="0">
                <a:solidFill>
                  <a:schemeClr val="tx2"/>
                </a:solidFill>
                <a:latin typeface="Halant Medium" panose="020B0604020202020204" charset="0"/>
                <a:cs typeface="Halant Medium" panose="020B0604020202020204" charset="0"/>
              </a:rPr>
              <a:t>Essentials Kit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3ED69-2EBD-4F3A-B997-F35F2E3BB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85989"/>
            <a:ext cx="7754593" cy="62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5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66854" y="6043023"/>
            <a:ext cx="984892" cy="948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84919D-F8A4-4FDB-9E9A-CC2AF78BD9F2}"/>
              </a:ext>
            </a:extLst>
          </p:cNvPr>
          <p:cNvSpPr/>
          <p:nvPr/>
        </p:nvSpPr>
        <p:spPr>
          <a:xfrm>
            <a:off x="813802" y="564751"/>
            <a:ext cx="16660396" cy="915749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8" name="Group 18"/>
          <p:cNvGrpSpPr/>
          <p:nvPr/>
        </p:nvGrpSpPr>
        <p:grpSpPr>
          <a:xfrm>
            <a:off x="1084423" y="713867"/>
            <a:ext cx="16660395" cy="3703355"/>
            <a:chOff x="-3259840" y="-407191"/>
            <a:chExt cx="24244044" cy="3364318"/>
          </a:xfrm>
        </p:grpSpPr>
        <p:sp>
          <p:nvSpPr>
            <p:cNvPr id="19" name="TextBox 19"/>
            <p:cNvSpPr txBox="1"/>
            <p:nvPr/>
          </p:nvSpPr>
          <p:spPr>
            <a:xfrm>
              <a:off x="-3259840" y="-407191"/>
              <a:ext cx="24244044" cy="10135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50"/>
                </a:lnSpc>
              </a:pPr>
              <a:endParaRPr lang="en-US" sz="55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2277454"/>
              <a:ext cx="16170806" cy="679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50"/>
                </a:lnSpc>
              </a:pPr>
              <a:endParaRPr lang="en-US" sz="3500" spc="-35" dirty="0">
                <a:solidFill>
                  <a:srgbClr val="103779"/>
                </a:solidFill>
                <a:latin typeface="Halant Medium"/>
              </a:endParaRPr>
            </a:p>
          </p:txBody>
        </p:sp>
      </p:grpSp>
      <p:pic>
        <p:nvPicPr>
          <p:cNvPr id="6" name="Picture 5" descr="A picture containing nature, blue&#10;&#10;Description automatically generated">
            <a:extLst>
              <a:ext uri="{FF2B5EF4-FFF2-40B4-BE49-F238E27FC236}">
                <a16:creationId xmlns:a16="http://schemas.microsoft.com/office/drawing/2014/main" id="{3A3D7420-0575-41A0-BEBF-1F9E18FE9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192" y="406661"/>
            <a:ext cx="11112502" cy="93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9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r>
                <a:rPr lang="en-US" sz="13000" dirty="0">
                  <a:solidFill>
                    <a:srgbClr val="103779"/>
                  </a:solidFill>
                  <a:latin typeface="Halant Medium Bold"/>
                </a:rPr>
                <a:t>Nikola Tesla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D6327DF-84B1-43E8-A68E-5304918213D2}"/>
              </a:ext>
            </a:extLst>
          </p:cNvPr>
          <p:cNvSpPr txBox="1"/>
          <p:nvPr/>
        </p:nvSpPr>
        <p:spPr>
          <a:xfrm>
            <a:off x="2266949" y="3009900"/>
            <a:ext cx="14173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Tesla was quoted as saying to a group of English scientists only months after the opening of the Niagara Power Station (1895),</a:t>
            </a:r>
          </a:p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  <a:p>
            <a:pPr algn="ctr" eaLnBrk="1" hangingPunct="1"/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  <a:r>
              <a:rPr lang="ja-JP" alt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“</a:t>
            </a:r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The electricity I have invented will prove to be one of the most dangerous things on Earth to man and I</a:t>
            </a:r>
            <a:r>
              <a:rPr lang="en-AU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’</a:t>
            </a:r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m looking at an alternative.</a:t>
            </a:r>
            <a:r>
              <a:rPr lang="ja-JP" alt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”</a:t>
            </a:r>
            <a:r>
              <a:rPr lang="en-US" sz="54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14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blue, colorful, decorated&#10;&#10;Description automatically generated">
            <a:extLst>
              <a:ext uri="{FF2B5EF4-FFF2-40B4-BE49-F238E27FC236}">
                <a16:creationId xmlns:a16="http://schemas.microsoft.com/office/drawing/2014/main" id="{FACFF58B-6FC6-4D9E-8440-2E29BFFFC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0" r="-204"/>
          <a:stretch/>
        </p:blipFill>
        <p:spPr>
          <a:xfrm>
            <a:off x="0" y="0"/>
            <a:ext cx="18745200" cy="105513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12C99-789C-426A-8BE6-A97D6DEB225F}"/>
              </a:ext>
            </a:extLst>
          </p:cNvPr>
          <p:cNvSpPr/>
          <p:nvPr/>
        </p:nvSpPr>
        <p:spPr>
          <a:xfrm>
            <a:off x="723899" y="632369"/>
            <a:ext cx="16840200" cy="9022262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8" name="Group 8"/>
          <p:cNvGrpSpPr/>
          <p:nvPr/>
        </p:nvGrpSpPr>
        <p:grpSpPr>
          <a:xfrm>
            <a:off x="1143000" y="1726253"/>
            <a:ext cx="16421099" cy="3036433"/>
            <a:chOff x="0" y="1403146"/>
            <a:chExt cx="10820400" cy="4048577"/>
          </a:xfrm>
        </p:grpSpPr>
        <p:sp>
          <p:nvSpPr>
            <p:cNvPr id="9" name="TextBox 9"/>
            <p:cNvSpPr txBox="1"/>
            <p:nvPr/>
          </p:nvSpPr>
          <p:spPr>
            <a:xfrm>
              <a:off x="0" y="1403146"/>
              <a:ext cx="10820400" cy="21672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700"/>
                </a:lnSpc>
              </a:pPr>
              <a:endParaRPr lang="en-US" sz="13000" dirty="0">
                <a:solidFill>
                  <a:srgbClr val="103779"/>
                </a:solidFill>
                <a:latin typeface="Halant Medium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7466"/>
              <a:ext cx="10820400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00"/>
                </a:lnSpc>
              </a:pPr>
              <a:endParaRPr lang="en-US" sz="3000" spc="150" dirty="0">
                <a:solidFill>
                  <a:srgbClr val="103779"/>
                </a:solidFill>
                <a:latin typeface="Assistant Regular"/>
              </a:endParaRPr>
            </a:p>
          </p:txBody>
        </p:sp>
      </p:grpSp>
      <p:pic>
        <p:nvPicPr>
          <p:cNvPr id="7" name="Picture 2" descr="tesla4">
            <a:extLst>
              <a:ext uri="{FF2B5EF4-FFF2-40B4-BE49-F238E27FC236}">
                <a16:creationId xmlns:a16="http://schemas.microsoft.com/office/drawing/2014/main" id="{CB9072D2-923D-4811-8AFD-0865D7F7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223" y="1238191"/>
            <a:ext cx="6588401" cy="781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5270B-6B9A-48F9-8894-4454E277C1D6}"/>
              </a:ext>
            </a:extLst>
          </p:cNvPr>
          <p:cNvSpPr txBox="1"/>
          <p:nvPr/>
        </p:nvSpPr>
        <p:spPr>
          <a:xfrm>
            <a:off x="10258092" y="2605390"/>
            <a:ext cx="68869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Wardenclyffe</a:t>
            </a:r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 Tower. </a:t>
            </a:r>
          </a:p>
          <a:p>
            <a:pPr algn="ctr"/>
            <a:r>
              <a:rPr lang="en-US" sz="6000" dirty="0">
                <a:solidFill>
                  <a:schemeClr val="tx2"/>
                </a:solidFill>
                <a:latin typeface="Halant Medium Bold" panose="020B0604020202020204" charset="0"/>
                <a:cs typeface="Halant Medium Bold" panose="020B0604020202020204" charset="0"/>
              </a:rPr>
              <a:t>Nikola Tesla had the tower built in 1901 to transmit free energy. </a:t>
            </a:r>
          </a:p>
        </p:txBody>
      </p:sp>
    </p:spTree>
    <p:extLst>
      <p:ext uri="{BB962C8B-B14F-4D97-AF65-F5344CB8AC3E}">
        <p14:creationId xmlns:p14="http://schemas.microsoft.com/office/powerpoint/2010/main" val="7432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84654</TotalTime>
  <Words>917</Words>
  <Application>Microsoft Office PowerPoint</Application>
  <PresentationFormat>Custom</PresentationFormat>
  <Paragraphs>176</Paragraphs>
  <Slides>73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83" baseType="lpstr">
      <vt:lpstr>Calibri</vt:lpstr>
      <vt:lpstr>Arial</vt:lpstr>
      <vt:lpstr>Halant Medium Bold</vt:lpstr>
      <vt:lpstr>Assistant Regular</vt:lpstr>
      <vt:lpstr>YADK36tItIs 0</vt:lpstr>
      <vt:lpstr>Halant Medium</vt:lpstr>
      <vt:lpstr>Comic Sans MS</vt:lpstr>
      <vt:lpstr>Times New Roman</vt:lpstr>
      <vt:lpstr>Office Theme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Yellow and Blue Digital Collage Beauty Marketing Presentation</dc:title>
  <dc:creator>kathleen kingsbury</dc:creator>
  <cp:lastModifiedBy>ZaKaiRan SheeHan</cp:lastModifiedBy>
  <cp:revision>163</cp:revision>
  <dcterms:created xsi:type="dcterms:W3CDTF">2006-08-16T00:00:00Z</dcterms:created>
  <dcterms:modified xsi:type="dcterms:W3CDTF">2025-11-30T01:09:15Z</dcterms:modified>
  <dc:identifier>DAEX2OHaB_I</dc:identifier>
</cp:coreProperties>
</file>